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2" r:id="rId2"/>
    <p:sldMasterId id="2147483711" r:id="rId3"/>
  </p:sldMasterIdLst>
  <p:notesMasterIdLst>
    <p:notesMasterId r:id="rId63"/>
  </p:notesMasterIdLst>
  <p:handoutMasterIdLst>
    <p:handoutMasterId r:id="rId64"/>
  </p:handoutMasterIdLst>
  <p:sldIdLst>
    <p:sldId id="256" r:id="rId4"/>
    <p:sldId id="262" r:id="rId5"/>
    <p:sldId id="412" r:id="rId6"/>
    <p:sldId id="291" r:id="rId7"/>
    <p:sldId id="357" r:id="rId8"/>
    <p:sldId id="358" r:id="rId9"/>
    <p:sldId id="296" r:id="rId10"/>
    <p:sldId id="279" r:id="rId11"/>
    <p:sldId id="322" r:id="rId12"/>
    <p:sldId id="323" r:id="rId13"/>
    <p:sldId id="321" r:id="rId14"/>
    <p:sldId id="313" r:id="rId15"/>
    <p:sldId id="259" r:id="rId16"/>
    <p:sldId id="282" r:id="rId17"/>
    <p:sldId id="297" r:id="rId18"/>
    <p:sldId id="298" r:id="rId19"/>
    <p:sldId id="382" r:id="rId20"/>
    <p:sldId id="398" r:id="rId21"/>
    <p:sldId id="281" r:id="rId22"/>
    <p:sldId id="403" r:id="rId23"/>
    <p:sldId id="389" r:id="rId24"/>
    <p:sldId id="283" r:id="rId25"/>
    <p:sldId id="284" r:id="rId26"/>
    <p:sldId id="361" r:id="rId27"/>
    <p:sldId id="374" r:id="rId28"/>
    <p:sldId id="373" r:id="rId29"/>
    <p:sldId id="364" r:id="rId30"/>
    <p:sldId id="404" r:id="rId31"/>
    <p:sldId id="365" r:id="rId32"/>
    <p:sldId id="392" r:id="rId33"/>
    <p:sldId id="368" r:id="rId34"/>
    <p:sldId id="405" r:id="rId35"/>
    <p:sldId id="406" r:id="rId36"/>
    <p:sldId id="407" r:id="rId37"/>
    <p:sldId id="371" r:id="rId38"/>
    <p:sldId id="408" r:id="rId39"/>
    <p:sldId id="376" r:id="rId40"/>
    <p:sldId id="397" r:id="rId41"/>
    <p:sldId id="369" r:id="rId42"/>
    <p:sldId id="378" r:id="rId43"/>
    <p:sldId id="396" r:id="rId44"/>
    <p:sldId id="379" r:id="rId45"/>
    <p:sldId id="400" r:id="rId46"/>
    <p:sldId id="399" r:id="rId47"/>
    <p:sldId id="409" r:id="rId48"/>
    <p:sldId id="401" r:id="rId49"/>
    <p:sldId id="363" r:id="rId50"/>
    <p:sldId id="362" r:id="rId51"/>
    <p:sldId id="346" r:id="rId52"/>
    <p:sldId id="359" r:id="rId53"/>
    <p:sldId id="414" r:id="rId54"/>
    <p:sldId id="348" r:id="rId55"/>
    <p:sldId id="347" r:id="rId56"/>
    <p:sldId id="360" r:id="rId57"/>
    <p:sldId id="413" r:id="rId58"/>
    <p:sldId id="350" r:id="rId59"/>
    <p:sldId id="351" r:id="rId60"/>
    <p:sldId id="353" r:id="rId61"/>
    <p:sldId id="402"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756CF32A-86B7-1443-BD7A-EE384C420E6D}">
          <p14:sldIdLst>
            <p14:sldId id="256"/>
            <p14:sldId id="262"/>
            <p14:sldId id="412"/>
            <p14:sldId id="291"/>
          </p14:sldIdLst>
        </p14:section>
        <p14:section name="Pre-Workshop Meeting" id="{063512A0-864D-B54A-AF7F-5AAEAB2CC303}">
          <p14:sldIdLst>
            <p14:sldId id="357"/>
            <p14:sldId id="358"/>
          </p14:sldIdLst>
        </p14:section>
        <p14:section name="1st Workshop: Initial Screening" id="{3400B8FD-070A-8A4A-9690-26B0343AA9C6}">
          <p14:sldIdLst>
            <p14:sldId id="296"/>
            <p14:sldId id="279"/>
            <p14:sldId id="322"/>
            <p14:sldId id="323"/>
            <p14:sldId id="321"/>
            <p14:sldId id="313"/>
            <p14:sldId id="259"/>
            <p14:sldId id="282"/>
            <p14:sldId id="297"/>
            <p14:sldId id="298"/>
            <p14:sldId id="382"/>
            <p14:sldId id="398"/>
            <p14:sldId id="281"/>
            <p14:sldId id="403"/>
            <p14:sldId id="389"/>
            <p14:sldId id="283"/>
            <p14:sldId id="284"/>
          </p14:sldIdLst>
        </p14:section>
        <p14:section name="2nd Workshop: Indicator's Selection" id="{03FBF8CB-F455-C249-8695-8DE8926A1238}">
          <p14:sldIdLst>
            <p14:sldId id="361"/>
            <p14:sldId id="374"/>
            <p14:sldId id="373"/>
            <p14:sldId id="364"/>
            <p14:sldId id="404"/>
            <p14:sldId id="365"/>
            <p14:sldId id="392"/>
            <p14:sldId id="368"/>
            <p14:sldId id="405"/>
            <p14:sldId id="406"/>
            <p14:sldId id="407"/>
            <p14:sldId id="371"/>
            <p14:sldId id="408"/>
            <p14:sldId id="376"/>
            <p14:sldId id="397"/>
            <p14:sldId id="369"/>
            <p14:sldId id="378"/>
            <p14:sldId id="396"/>
            <p14:sldId id="379"/>
            <p14:sldId id="400"/>
            <p14:sldId id="399"/>
            <p14:sldId id="409"/>
            <p14:sldId id="401"/>
            <p14:sldId id="363"/>
          </p14:sldIdLst>
        </p14:section>
        <p14:section name="Facilitator Section" id="{0617CAC5-11B0-BE4A-B486-DD6DDDB44E55}">
          <p14:sldIdLst>
            <p14:sldId id="362"/>
            <p14:sldId id="346"/>
            <p14:sldId id="359"/>
            <p14:sldId id="414"/>
            <p14:sldId id="348"/>
            <p14:sldId id="347"/>
            <p14:sldId id="360"/>
            <p14:sldId id="413"/>
            <p14:sldId id="350"/>
            <p14:sldId id="351"/>
            <p14:sldId id="353"/>
            <p14:sldId id="402"/>
          </p14:sldIdLst>
        </p14:section>
      </p14:sectionLst>
    </p:ext>
    <p:ext uri="{EFAFB233-063F-42B5-8137-9DF3F51BA10A}">
      <p15:sldGuideLst xmlns:p15="http://schemas.microsoft.com/office/powerpoint/2012/main">
        <p15:guide id="1" orient="horz" pos="504" userDrawn="1">
          <p15:clr>
            <a:srgbClr val="A4A3A4"/>
          </p15:clr>
        </p15:guide>
        <p15:guide id="2" pos="25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ido Folchi" initials="GF" lastIdx="107" clrIdx="0">
    <p:extLst>
      <p:ext uri="{19B8F6BF-5375-455C-9EA6-DF929625EA0E}">
        <p15:presenceInfo xmlns:p15="http://schemas.microsoft.com/office/powerpoint/2012/main" userId="S::gfolchi@c40.org::1633fdca-5812-48cf-b7cc-fc43277a085e" providerId="AD"/>
      </p:ext>
    </p:extLst>
  </p:cmAuthor>
  <p:cmAuthor id="2" name="Ines Lockhart" initials="IL" lastIdx="149" clrIdx="1">
    <p:extLst>
      <p:ext uri="{19B8F6BF-5375-455C-9EA6-DF929625EA0E}">
        <p15:presenceInfo xmlns:p15="http://schemas.microsoft.com/office/powerpoint/2012/main" userId="S::ilockhart@c40.org::8aa557ac-099e-402d-8667-bb6f9586c33a" providerId="AD"/>
      </p:ext>
    </p:extLst>
  </p:cmAuthor>
  <p:cmAuthor id="3" name="Charlotte Breen" initials="CB" lastIdx="1" clrIdx="2">
    <p:extLst>
      <p:ext uri="{19B8F6BF-5375-455C-9EA6-DF929625EA0E}">
        <p15:presenceInfo xmlns:p15="http://schemas.microsoft.com/office/powerpoint/2012/main" userId="S::cbreen@c40.org::b91a5802-8f4d-4f59-a4e5-73dade243ac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9CF62"/>
    <a:srgbClr val="F37160"/>
    <a:srgbClr val="9FD19D"/>
    <a:srgbClr val="A5DB96"/>
    <a:srgbClr val="B0DB97"/>
    <a:srgbClr val="A8D091"/>
    <a:srgbClr val="BED065"/>
    <a:srgbClr val="ABD074"/>
    <a:srgbClr val="009DA5"/>
    <a:srgbClr val="E6F3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72"/>
    <p:restoredTop sz="89399"/>
  </p:normalViewPr>
  <p:slideViewPr>
    <p:cSldViewPr snapToGrid="0" snapToObjects="1">
      <p:cViewPr varScale="1">
        <p:scale>
          <a:sx n="96" d="100"/>
          <a:sy n="96" d="100"/>
        </p:scale>
        <p:origin x="176" y="184"/>
      </p:cViewPr>
      <p:guideLst>
        <p:guide orient="horz" pos="504"/>
        <p:guide pos="257"/>
      </p:guideLst>
    </p:cSldViewPr>
  </p:slideViewPr>
  <p:notesTextViewPr>
    <p:cViewPr>
      <p:scale>
        <a:sx n="1" d="1"/>
        <a:sy n="1" d="1"/>
      </p:scale>
      <p:origin x="0" y="0"/>
    </p:cViewPr>
  </p:notesTextViewPr>
  <p:notesViewPr>
    <p:cSldViewPr snapToGrid="0" snapToObjects="1">
      <p:cViewPr varScale="1">
        <p:scale>
          <a:sx n="82" d="100"/>
          <a:sy n="82" d="100"/>
        </p:scale>
        <p:origin x="3992" y="1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presProps" Target="pres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E5A8B9-A135-6645-B347-B3536E2AC32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E5DACA6-D138-894A-9D57-EF878BEAC96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ACB055-8A6C-1C43-839F-692B278C5BA7}" type="datetimeFigureOut">
              <a:rPr lang="en-US" smtClean="0"/>
              <a:t>5/21/21</a:t>
            </a:fld>
            <a:endParaRPr lang="en-US"/>
          </a:p>
        </p:txBody>
      </p:sp>
      <p:sp>
        <p:nvSpPr>
          <p:cNvPr id="4" name="Footer Placeholder 3">
            <a:extLst>
              <a:ext uri="{FF2B5EF4-FFF2-40B4-BE49-F238E27FC236}">
                <a16:creationId xmlns:a16="http://schemas.microsoft.com/office/drawing/2014/main" id="{A787DF2D-8F6B-E847-B2D4-4EF98AA36D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88EAA7E-F379-7249-BA7E-A712EB4DE13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96FC03-5A0F-EE41-B54E-67428D4F1888}" type="slidenum">
              <a:rPr lang="en-US" smtClean="0"/>
              <a:t>‹Nº›</a:t>
            </a:fld>
            <a:endParaRPr lang="en-US"/>
          </a:p>
        </p:txBody>
      </p:sp>
    </p:spTree>
    <p:extLst>
      <p:ext uri="{BB962C8B-B14F-4D97-AF65-F5344CB8AC3E}">
        <p14:creationId xmlns:p14="http://schemas.microsoft.com/office/powerpoint/2010/main" val="2162499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10ADB7-7E5A-5A43-A5D1-DBEEFA449382}" type="datetimeFigureOut">
              <a:rPr lang="en-US" smtClean="0"/>
              <a:t>5/21/21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A53C8B-E33F-5948-B120-23125059A0B6}" type="slidenum">
              <a:rPr lang="en-US" smtClean="0"/>
              <a:t>‹Nº›</a:t>
            </a:fld>
            <a:endParaRPr lang="en-US"/>
          </a:p>
        </p:txBody>
      </p:sp>
    </p:spTree>
    <p:extLst>
      <p:ext uri="{BB962C8B-B14F-4D97-AF65-F5344CB8AC3E}">
        <p14:creationId xmlns:p14="http://schemas.microsoft.com/office/powerpoint/2010/main" val="837733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1</a:t>
            </a:fld>
            <a:endParaRPr lang="en-US" dirty="0"/>
          </a:p>
        </p:txBody>
      </p:sp>
    </p:spTree>
    <p:extLst>
      <p:ext uri="{BB962C8B-B14F-4D97-AF65-F5344CB8AC3E}">
        <p14:creationId xmlns:p14="http://schemas.microsoft.com/office/powerpoint/2010/main" val="4032951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15</a:t>
            </a:fld>
            <a:endParaRPr lang="en-US"/>
          </a:p>
        </p:txBody>
      </p:sp>
    </p:spTree>
    <p:extLst>
      <p:ext uri="{BB962C8B-B14F-4D97-AF65-F5344CB8AC3E}">
        <p14:creationId xmlns:p14="http://schemas.microsoft.com/office/powerpoint/2010/main" val="971266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19</a:t>
            </a:fld>
            <a:endParaRPr lang="en-US"/>
          </a:p>
        </p:txBody>
      </p:sp>
    </p:spTree>
    <p:extLst>
      <p:ext uri="{BB962C8B-B14F-4D97-AF65-F5344CB8AC3E}">
        <p14:creationId xmlns:p14="http://schemas.microsoft.com/office/powerpoint/2010/main" val="893234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22</a:t>
            </a:fld>
            <a:endParaRPr lang="en-US"/>
          </a:p>
        </p:txBody>
      </p:sp>
    </p:spTree>
    <p:extLst>
      <p:ext uri="{BB962C8B-B14F-4D97-AF65-F5344CB8AC3E}">
        <p14:creationId xmlns:p14="http://schemas.microsoft.com/office/powerpoint/2010/main" val="2734155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D5A53C8B-E33F-5948-B120-23125059A0B6}" type="slidenum">
              <a:rPr lang="en-US" smtClean="0"/>
              <a:t>23</a:t>
            </a:fld>
            <a:endParaRPr lang="en-US"/>
          </a:p>
        </p:txBody>
      </p:sp>
    </p:spTree>
    <p:extLst>
      <p:ext uri="{BB962C8B-B14F-4D97-AF65-F5344CB8AC3E}">
        <p14:creationId xmlns:p14="http://schemas.microsoft.com/office/powerpoint/2010/main" val="3960888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25</a:t>
            </a:fld>
            <a:endParaRPr lang="en-US"/>
          </a:p>
        </p:txBody>
      </p:sp>
    </p:spTree>
    <p:extLst>
      <p:ext uri="{BB962C8B-B14F-4D97-AF65-F5344CB8AC3E}">
        <p14:creationId xmlns:p14="http://schemas.microsoft.com/office/powerpoint/2010/main" val="1682444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26</a:t>
            </a:fld>
            <a:endParaRPr lang="en-US"/>
          </a:p>
        </p:txBody>
      </p:sp>
    </p:spTree>
    <p:extLst>
      <p:ext uri="{BB962C8B-B14F-4D97-AF65-F5344CB8AC3E}">
        <p14:creationId xmlns:p14="http://schemas.microsoft.com/office/powerpoint/2010/main" val="2513636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27</a:t>
            </a:fld>
            <a:endParaRPr lang="en-US"/>
          </a:p>
        </p:txBody>
      </p:sp>
    </p:spTree>
    <p:extLst>
      <p:ext uri="{BB962C8B-B14F-4D97-AF65-F5344CB8AC3E}">
        <p14:creationId xmlns:p14="http://schemas.microsoft.com/office/powerpoint/2010/main" val="987623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31</a:t>
            </a:fld>
            <a:endParaRPr lang="en-US"/>
          </a:p>
        </p:txBody>
      </p:sp>
    </p:spTree>
    <p:extLst>
      <p:ext uri="{BB962C8B-B14F-4D97-AF65-F5344CB8AC3E}">
        <p14:creationId xmlns:p14="http://schemas.microsoft.com/office/powerpoint/2010/main" val="1620004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35</a:t>
            </a:fld>
            <a:endParaRPr lang="en-US"/>
          </a:p>
        </p:txBody>
      </p:sp>
    </p:spTree>
    <p:extLst>
      <p:ext uri="{BB962C8B-B14F-4D97-AF65-F5344CB8AC3E}">
        <p14:creationId xmlns:p14="http://schemas.microsoft.com/office/powerpoint/2010/main" val="1286147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36</a:t>
            </a:fld>
            <a:endParaRPr lang="en-US"/>
          </a:p>
        </p:txBody>
      </p:sp>
    </p:spTree>
    <p:extLst>
      <p:ext uri="{BB962C8B-B14F-4D97-AF65-F5344CB8AC3E}">
        <p14:creationId xmlns:p14="http://schemas.microsoft.com/office/powerpoint/2010/main" val="354664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cs typeface="Calibri"/>
            </a:endParaRPr>
          </a:p>
        </p:txBody>
      </p:sp>
      <p:sp>
        <p:nvSpPr>
          <p:cNvPr id="4" name="Marcador de número de diapositiva 3"/>
          <p:cNvSpPr>
            <a:spLocks noGrp="1"/>
          </p:cNvSpPr>
          <p:nvPr>
            <p:ph type="sldNum" sz="quarter" idx="5"/>
          </p:nvPr>
        </p:nvSpPr>
        <p:spPr/>
        <p:txBody>
          <a:bodyPr/>
          <a:lstStyle/>
          <a:p>
            <a:fld id="{D5A53C8B-E33F-5948-B120-23125059A0B6}" type="slidenum">
              <a:rPr lang="en-US" smtClean="0"/>
              <a:t>2</a:t>
            </a:fld>
            <a:endParaRPr lang="en-US"/>
          </a:p>
        </p:txBody>
      </p:sp>
    </p:spTree>
    <p:extLst>
      <p:ext uri="{BB962C8B-B14F-4D97-AF65-F5344CB8AC3E}">
        <p14:creationId xmlns:p14="http://schemas.microsoft.com/office/powerpoint/2010/main" val="13009123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37</a:t>
            </a:fld>
            <a:endParaRPr lang="en-US"/>
          </a:p>
        </p:txBody>
      </p:sp>
    </p:spTree>
    <p:extLst>
      <p:ext uri="{BB962C8B-B14F-4D97-AF65-F5344CB8AC3E}">
        <p14:creationId xmlns:p14="http://schemas.microsoft.com/office/powerpoint/2010/main" val="12694020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39</a:t>
            </a:fld>
            <a:endParaRPr lang="en-US"/>
          </a:p>
        </p:txBody>
      </p:sp>
    </p:spTree>
    <p:extLst>
      <p:ext uri="{BB962C8B-B14F-4D97-AF65-F5344CB8AC3E}">
        <p14:creationId xmlns:p14="http://schemas.microsoft.com/office/powerpoint/2010/main" val="99868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40</a:t>
            </a:fld>
            <a:endParaRPr lang="en-US"/>
          </a:p>
        </p:txBody>
      </p:sp>
    </p:spTree>
    <p:extLst>
      <p:ext uri="{BB962C8B-B14F-4D97-AF65-F5344CB8AC3E}">
        <p14:creationId xmlns:p14="http://schemas.microsoft.com/office/powerpoint/2010/main" val="695739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A53C8B-E33F-5948-B120-23125059A0B6}" type="slidenum">
              <a:rPr lang="en-US" smtClean="0"/>
              <a:t>41</a:t>
            </a:fld>
            <a:endParaRPr lang="en-US"/>
          </a:p>
        </p:txBody>
      </p:sp>
    </p:spTree>
    <p:extLst>
      <p:ext uri="{BB962C8B-B14F-4D97-AF65-F5344CB8AC3E}">
        <p14:creationId xmlns:p14="http://schemas.microsoft.com/office/powerpoint/2010/main" val="976386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42</a:t>
            </a:fld>
            <a:endParaRPr lang="en-US"/>
          </a:p>
        </p:txBody>
      </p:sp>
    </p:spTree>
    <p:extLst>
      <p:ext uri="{BB962C8B-B14F-4D97-AF65-F5344CB8AC3E}">
        <p14:creationId xmlns:p14="http://schemas.microsoft.com/office/powerpoint/2010/main" val="3640902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47</a:t>
            </a:fld>
            <a:endParaRPr lang="en-US"/>
          </a:p>
        </p:txBody>
      </p:sp>
    </p:spTree>
    <p:extLst>
      <p:ext uri="{BB962C8B-B14F-4D97-AF65-F5344CB8AC3E}">
        <p14:creationId xmlns:p14="http://schemas.microsoft.com/office/powerpoint/2010/main" val="2645549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5A53C8B-E33F-5948-B120-23125059A0B6}" type="slidenum">
              <a:rPr lang="en-US" smtClean="0"/>
              <a:t>49</a:t>
            </a:fld>
            <a:endParaRPr lang="en-US" dirty="0"/>
          </a:p>
        </p:txBody>
      </p:sp>
    </p:spTree>
    <p:extLst>
      <p:ext uri="{BB962C8B-B14F-4D97-AF65-F5344CB8AC3E}">
        <p14:creationId xmlns:p14="http://schemas.microsoft.com/office/powerpoint/2010/main" val="531674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50</a:t>
            </a:fld>
            <a:endParaRPr lang="en-US"/>
          </a:p>
        </p:txBody>
      </p:sp>
    </p:spTree>
    <p:extLst>
      <p:ext uri="{BB962C8B-B14F-4D97-AF65-F5344CB8AC3E}">
        <p14:creationId xmlns:p14="http://schemas.microsoft.com/office/powerpoint/2010/main" val="3622872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51</a:t>
            </a:fld>
            <a:endParaRPr lang="en-US"/>
          </a:p>
        </p:txBody>
      </p:sp>
    </p:spTree>
    <p:extLst>
      <p:ext uri="{BB962C8B-B14F-4D97-AF65-F5344CB8AC3E}">
        <p14:creationId xmlns:p14="http://schemas.microsoft.com/office/powerpoint/2010/main" val="37813666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52</a:t>
            </a:fld>
            <a:endParaRPr lang="en-US"/>
          </a:p>
        </p:txBody>
      </p:sp>
    </p:spTree>
    <p:extLst>
      <p:ext uri="{BB962C8B-B14F-4D97-AF65-F5344CB8AC3E}">
        <p14:creationId xmlns:p14="http://schemas.microsoft.com/office/powerpoint/2010/main" val="3326932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5A53C8B-E33F-5948-B120-23125059A0B6}" type="slidenum">
              <a:rPr lang="en-US" smtClean="0"/>
              <a:t>4</a:t>
            </a:fld>
            <a:endParaRPr lang="en-US"/>
          </a:p>
        </p:txBody>
      </p:sp>
    </p:spTree>
    <p:extLst>
      <p:ext uri="{BB962C8B-B14F-4D97-AF65-F5344CB8AC3E}">
        <p14:creationId xmlns:p14="http://schemas.microsoft.com/office/powerpoint/2010/main" val="35064024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53</a:t>
            </a:fld>
            <a:endParaRPr lang="en-US"/>
          </a:p>
        </p:txBody>
      </p:sp>
    </p:spTree>
    <p:extLst>
      <p:ext uri="{BB962C8B-B14F-4D97-AF65-F5344CB8AC3E}">
        <p14:creationId xmlns:p14="http://schemas.microsoft.com/office/powerpoint/2010/main" val="40026898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56</a:t>
            </a:fld>
            <a:endParaRPr lang="en-US" dirty="0"/>
          </a:p>
        </p:txBody>
      </p:sp>
    </p:spTree>
    <p:extLst>
      <p:ext uri="{BB962C8B-B14F-4D97-AF65-F5344CB8AC3E}">
        <p14:creationId xmlns:p14="http://schemas.microsoft.com/office/powerpoint/2010/main" val="23649621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53C8B-E33F-5948-B120-23125059A0B6}" type="slidenum">
              <a:rPr lang="en-US" smtClean="0"/>
              <a:t>58</a:t>
            </a:fld>
            <a:endParaRPr lang="en-US"/>
          </a:p>
        </p:txBody>
      </p:sp>
    </p:spTree>
    <p:extLst>
      <p:ext uri="{BB962C8B-B14F-4D97-AF65-F5344CB8AC3E}">
        <p14:creationId xmlns:p14="http://schemas.microsoft.com/office/powerpoint/2010/main" val="2401253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a:p>
            <a:endParaRPr lang="en-US" dirty="0"/>
          </a:p>
          <a:p>
            <a:endParaRPr lang="en-US" dirty="0">
              <a:cs typeface="Calibri"/>
            </a:endParaRP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D5A53C8B-E33F-5948-B120-23125059A0B6}" type="slidenum">
              <a:rPr lang="en-US" smtClean="0"/>
              <a:t>8</a:t>
            </a:fld>
            <a:endParaRPr lang="en-US"/>
          </a:p>
        </p:txBody>
      </p:sp>
    </p:spTree>
    <p:extLst>
      <p:ext uri="{BB962C8B-B14F-4D97-AF65-F5344CB8AC3E}">
        <p14:creationId xmlns:p14="http://schemas.microsoft.com/office/powerpoint/2010/main" val="3823330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A53C8B-E33F-5948-B120-23125059A0B6}" type="slidenum">
              <a:rPr lang="en-US" smtClean="0"/>
              <a:t>9</a:t>
            </a:fld>
            <a:endParaRPr lang="en-US"/>
          </a:p>
        </p:txBody>
      </p:sp>
    </p:spTree>
    <p:extLst>
      <p:ext uri="{BB962C8B-B14F-4D97-AF65-F5344CB8AC3E}">
        <p14:creationId xmlns:p14="http://schemas.microsoft.com/office/powerpoint/2010/main" val="3939420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5"/>
          </p:nvPr>
        </p:nvSpPr>
        <p:spPr/>
        <p:txBody>
          <a:bodyPr/>
          <a:lstStyle/>
          <a:p>
            <a:fld id="{D5A53C8B-E33F-5948-B120-23125059A0B6}" type="slidenum">
              <a:rPr lang="en-US" smtClean="0"/>
              <a:t>11</a:t>
            </a:fld>
            <a:endParaRPr lang="en-US"/>
          </a:p>
        </p:txBody>
      </p:sp>
    </p:spTree>
    <p:extLst>
      <p:ext uri="{BB962C8B-B14F-4D97-AF65-F5344CB8AC3E}">
        <p14:creationId xmlns:p14="http://schemas.microsoft.com/office/powerpoint/2010/main" val="356748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A53C8B-E33F-5948-B120-23125059A0B6}" type="slidenum">
              <a:rPr lang="en-US" smtClean="0"/>
              <a:t>12</a:t>
            </a:fld>
            <a:endParaRPr lang="en-US"/>
          </a:p>
        </p:txBody>
      </p:sp>
    </p:spTree>
    <p:extLst>
      <p:ext uri="{BB962C8B-B14F-4D97-AF65-F5344CB8AC3E}">
        <p14:creationId xmlns:p14="http://schemas.microsoft.com/office/powerpoint/2010/main" val="3212165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A53C8B-E33F-5948-B120-23125059A0B6}" type="slidenum">
              <a:rPr lang="en-US" smtClean="0"/>
              <a:t>13</a:t>
            </a:fld>
            <a:endParaRPr lang="en-US"/>
          </a:p>
        </p:txBody>
      </p:sp>
    </p:spTree>
    <p:extLst>
      <p:ext uri="{BB962C8B-B14F-4D97-AF65-F5344CB8AC3E}">
        <p14:creationId xmlns:p14="http://schemas.microsoft.com/office/powerpoint/2010/main" val="2384577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5"/>
          </p:nvPr>
        </p:nvSpPr>
        <p:spPr/>
        <p:txBody>
          <a:bodyPr/>
          <a:lstStyle/>
          <a:p>
            <a:fld id="{D5A53C8B-E33F-5948-B120-23125059A0B6}" type="slidenum">
              <a:rPr lang="en-US" smtClean="0"/>
              <a:t>14</a:t>
            </a:fld>
            <a:endParaRPr lang="en-US"/>
          </a:p>
        </p:txBody>
      </p:sp>
    </p:spTree>
    <p:extLst>
      <p:ext uri="{BB962C8B-B14F-4D97-AF65-F5344CB8AC3E}">
        <p14:creationId xmlns:p14="http://schemas.microsoft.com/office/powerpoint/2010/main" val="234448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een Section Breaker">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DC9AD07E-0BD2-CA44-9800-23B1C4A9F488}"/>
              </a:ext>
            </a:extLst>
          </p:cNvPr>
          <p:cNvSpPr>
            <a:spLocks noGrp="1"/>
          </p:cNvSpPr>
          <p:nvPr>
            <p:ph type="pic" sz="quarter" idx="15"/>
          </p:nvPr>
        </p:nvSpPr>
        <p:spPr>
          <a:xfrm>
            <a:off x="0" y="0"/>
            <a:ext cx="7607300" cy="6858000"/>
          </a:xfrm>
          <a:prstGeom prst="rtTriangle">
            <a:avLst/>
          </a:prstGeom>
          <a:solidFill>
            <a:srgbClr val="09CF62"/>
          </a:solidFill>
        </p:spPr>
        <p:txBody>
          <a:bodyPr/>
          <a:lstStyle>
            <a:lvl1pPr>
              <a:defRPr>
                <a:solidFill>
                  <a:srgbClr val="09CF62"/>
                </a:solidFill>
                <a:latin typeface="Franklin Gothic Medium" panose="020B0603020102020204" pitchFamily="34" charset="0"/>
              </a:defRPr>
            </a:lvl1pPr>
          </a:lstStyle>
          <a:p>
            <a:endParaRPr lang="en-US"/>
          </a:p>
        </p:txBody>
      </p:sp>
      <p:sp>
        <p:nvSpPr>
          <p:cNvPr id="45" name="Picture Placeholder 44">
            <a:extLst>
              <a:ext uri="{FF2B5EF4-FFF2-40B4-BE49-F238E27FC236}">
                <a16:creationId xmlns:a16="http://schemas.microsoft.com/office/drawing/2014/main" id="{02278451-2E4D-0D4C-A9D9-5845355F8E41}"/>
              </a:ext>
            </a:extLst>
          </p:cNvPr>
          <p:cNvSpPr>
            <a:spLocks noGrp="1"/>
          </p:cNvSpPr>
          <p:nvPr>
            <p:ph type="pic" sz="quarter" idx="16"/>
          </p:nvPr>
        </p:nvSpPr>
        <p:spPr>
          <a:xfrm rot="16200000">
            <a:off x="6385383" y="1028939"/>
            <a:ext cx="5724144" cy="5889093"/>
          </a:xfrm>
          <a:prstGeom prst="rtTriangle">
            <a:avLst/>
          </a:prstGeom>
          <a:solidFill>
            <a:schemeClr val="bg1">
              <a:alpha val="40000"/>
            </a:schemeClr>
          </a:solidFill>
        </p:spPr>
        <p:txBody>
          <a:bodyPr/>
          <a:lstStyle>
            <a:lvl1pPr>
              <a:defRPr sz="100">
                <a:solidFill>
                  <a:schemeClr val="bg1"/>
                </a:solidFill>
                <a:latin typeface="Franklin Gothic Medium" panose="020B0603020102020204" pitchFamily="34" charset="0"/>
              </a:defRPr>
            </a:lvl1pPr>
          </a:lstStyle>
          <a:p>
            <a:endParaRPr lang="en-US"/>
          </a:p>
        </p:txBody>
      </p:sp>
      <p:sp>
        <p:nvSpPr>
          <p:cNvPr id="10" name="Picture Placeholder 37">
            <a:extLst>
              <a:ext uri="{FF2B5EF4-FFF2-40B4-BE49-F238E27FC236}">
                <a16:creationId xmlns:a16="http://schemas.microsoft.com/office/drawing/2014/main" id="{246C0F78-B575-D44D-BECA-048B0D901FA3}"/>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11" name="Text Placeholder 22">
            <a:extLst>
              <a:ext uri="{FF2B5EF4-FFF2-40B4-BE49-F238E27FC236}">
                <a16:creationId xmlns:a16="http://schemas.microsoft.com/office/drawing/2014/main" id="{2042ECDE-CEB9-7E44-94C7-460E297F3942}"/>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
        <p:nvSpPr>
          <p:cNvPr id="12" name="Title 1">
            <a:extLst>
              <a:ext uri="{FF2B5EF4-FFF2-40B4-BE49-F238E27FC236}">
                <a16:creationId xmlns:a16="http://schemas.microsoft.com/office/drawing/2014/main" id="{FE0F02F7-30B9-3248-A701-2ECBA573C5BE}"/>
              </a:ext>
            </a:extLst>
          </p:cNvPr>
          <p:cNvSpPr>
            <a:spLocks noGrp="1"/>
          </p:cNvSpPr>
          <p:nvPr>
            <p:ph type="ctrTitle" hasCustomPrompt="1"/>
          </p:nvPr>
        </p:nvSpPr>
        <p:spPr>
          <a:xfrm>
            <a:off x="498917" y="3973486"/>
            <a:ext cx="4687479" cy="1158923"/>
          </a:xfrm>
          <a:prstGeom prst="rect">
            <a:avLst/>
          </a:prstGeom>
        </p:spPr>
        <p:txBody>
          <a:bodyPr anchor="b">
            <a:normAutofit/>
          </a:bodyPr>
          <a:lstStyle>
            <a:lvl1pPr algn="l">
              <a:defRPr sz="3700" b="1" i="0">
                <a:solidFill>
                  <a:schemeClr val="bg1"/>
                </a:solidFill>
                <a:latin typeface="Franklin Gothic Demi" panose="020B0603020102020204" pitchFamily="34" charset="0"/>
              </a:defRPr>
            </a:lvl1pPr>
          </a:lstStyle>
          <a:p>
            <a:r>
              <a:rPr lang="en-GB" dirty="0"/>
              <a:t>CLICK TO EDIT MASTER TITLE STYLE</a:t>
            </a:r>
            <a:endParaRPr lang="en-US" dirty="0"/>
          </a:p>
        </p:txBody>
      </p:sp>
      <p:sp>
        <p:nvSpPr>
          <p:cNvPr id="13" name="Subtitle 2">
            <a:extLst>
              <a:ext uri="{FF2B5EF4-FFF2-40B4-BE49-F238E27FC236}">
                <a16:creationId xmlns:a16="http://schemas.microsoft.com/office/drawing/2014/main" id="{23530269-6363-A640-BAA8-1EF79AA8A975}"/>
              </a:ext>
            </a:extLst>
          </p:cNvPr>
          <p:cNvSpPr>
            <a:spLocks noGrp="1"/>
          </p:cNvSpPr>
          <p:nvPr>
            <p:ph type="subTitle" idx="1"/>
          </p:nvPr>
        </p:nvSpPr>
        <p:spPr>
          <a:xfrm>
            <a:off x="511175" y="5290095"/>
            <a:ext cx="9144000" cy="621170"/>
          </a:xfrm>
          <a:prstGeom prst="rect">
            <a:avLst/>
          </a:prstGeom>
        </p:spPr>
        <p:txBody>
          <a:bodyPr>
            <a:normAutofit/>
          </a:bodyPr>
          <a:lstStyle>
            <a:lvl1pPr marL="0" indent="0" algn="l">
              <a:buNone/>
              <a:defRPr sz="1500">
                <a:solidFill>
                  <a:schemeClr val="bg1"/>
                </a:solidFill>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169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Layout A">
    <p:spTree>
      <p:nvGrpSpPr>
        <p:cNvPr id="1" name=""/>
        <p:cNvGrpSpPr/>
        <p:nvPr/>
      </p:nvGrpSpPr>
      <p:grpSpPr>
        <a:xfrm>
          <a:off x="0" y="0"/>
          <a:ext cx="0" cy="0"/>
          <a:chOff x="0" y="0"/>
          <a:chExt cx="0" cy="0"/>
        </a:xfrm>
      </p:grpSpPr>
      <p:sp>
        <p:nvSpPr>
          <p:cNvPr id="39" name="Picture Placeholder 37">
            <a:extLst>
              <a:ext uri="{FF2B5EF4-FFF2-40B4-BE49-F238E27FC236}">
                <a16:creationId xmlns:a16="http://schemas.microsoft.com/office/drawing/2014/main" id="{77C4E9E0-F597-744F-BE7B-41AA0C081EB3}"/>
              </a:ext>
            </a:extLst>
          </p:cNvPr>
          <p:cNvSpPr>
            <a:spLocks noGrp="1"/>
          </p:cNvSpPr>
          <p:nvPr>
            <p:ph type="pic" sz="quarter" idx="17"/>
          </p:nvPr>
        </p:nvSpPr>
        <p:spPr>
          <a:xfrm>
            <a:off x="5820413" y="2947670"/>
            <a:ext cx="4672012" cy="3382963"/>
          </a:xfrm>
          <a:prstGeom prst="rect">
            <a:avLst/>
          </a:prstGeom>
          <a:solidFill>
            <a:srgbClr val="FEF1EF"/>
          </a:solidFill>
        </p:spPr>
        <p:txBody>
          <a:bodyPr/>
          <a:lstStyle>
            <a:lvl1pPr>
              <a:defRPr sz="100">
                <a:solidFill>
                  <a:srgbClr val="FEF1EF"/>
                </a:solidFill>
              </a:defRPr>
            </a:lvl1pPr>
          </a:lstStyle>
          <a:p>
            <a:endParaRPr lang="en-US"/>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7307689"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F37160"/>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4" name="Text Placeholder 10">
            <a:extLst>
              <a:ext uri="{FF2B5EF4-FFF2-40B4-BE49-F238E27FC236}">
                <a16:creationId xmlns:a16="http://schemas.microsoft.com/office/drawing/2014/main" id="{FEA28B58-9C50-6E40-AD49-756B5468A913}"/>
              </a:ext>
            </a:extLst>
          </p:cNvPr>
          <p:cNvSpPr>
            <a:spLocks noGrp="1"/>
          </p:cNvSpPr>
          <p:nvPr>
            <p:ph type="body" sz="quarter" idx="14"/>
          </p:nvPr>
        </p:nvSpPr>
        <p:spPr>
          <a:xfrm>
            <a:off x="5938101" y="3374672"/>
            <a:ext cx="4412530" cy="2781032"/>
          </a:xfrm>
          <a:prstGeom prst="rect">
            <a:avLst/>
          </a:prstGeom>
        </p:spPr>
        <p:txBody>
          <a:bodyPr>
            <a:normAutofit/>
          </a:bodyPr>
          <a:lstStyle>
            <a:lvl1pPr marL="171450" indent="-171450">
              <a:buClr>
                <a:srgbClr val="F37160"/>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938527" y="3059112"/>
            <a:ext cx="441253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9552494" y="-1"/>
            <a:ext cx="2639505" cy="2639505"/>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37">
            <a:extLst>
              <a:ext uri="{FF2B5EF4-FFF2-40B4-BE49-F238E27FC236}">
                <a16:creationId xmlns:a16="http://schemas.microsoft.com/office/drawing/2014/main" id="{BDCD37B6-4D47-D343-80B0-AFFDF1F60DA0}"/>
              </a:ext>
            </a:extLst>
          </p:cNvPr>
          <p:cNvSpPr>
            <a:spLocks noGrp="1"/>
          </p:cNvSpPr>
          <p:nvPr>
            <p:ph type="pic" sz="quarter" idx="18"/>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a:p>
        </p:txBody>
      </p:sp>
      <p:sp>
        <p:nvSpPr>
          <p:cNvPr id="13" name="Text Placeholder 22">
            <a:extLst>
              <a:ext uri="{FF2B5EF4-FFF2-40B4-BE49-F238E27FC236}">
                <a16:creationId xmlns:a16="http://schemas.microsoft.com/office/drawing/2014/main" id="{543C5DF0-5B1D-4341-B5F6-F81FE3FE99B1}"/>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7" name="Picture Placeholder 37">
            <a:extLst>
              <a:ext uri="{FF2B5EF4-FFF2-40B4-BE49-F238E27FC236}">
                <a16:creationId xmlns:a16="http://schemas.microsoft.com/office/drawing/2014/main" id="{EAC76B61-FAD5-BD48-BB96-09CEDFE80288}"/>
              </a:ext>
            </a:extLst>
          </p:cNvPr>
          <p:cNvSpPr>
            <a:spLocks noGrp="1"/>
          </p:cNvSpPr>
          <p:nvPr>
            <p:ph type="pic" sz="quarter" idx="26"/>
          </p:nvPr>
        </p:nvSpPr>
        <p:spPr>
          <a:xfrm>
            <a:off x="11703051" y="136525"/>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18" name="Text Placeholder 22">
            <a:extLst>
              <a:ext uri="{FF2B5EF4-FFF2-40B4-BE49-F238E27FC236}">
                <a16:creationId xmlns:a16="http://schemas.microsoft.com/office/drawing/2014/main" id="{2E77D122-96C8-8F40-9D3B-85D8AF6AB43D}"/>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39977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FEF1EF"/>
          </a:solidFill>
        </p:spPr>
        <p:txBody>
          <a:bodyPr/>
          <a:lstStyle>
            <a:lvl1pPr>
              <a:defRPr sz="100">
                <a:solidFill>
                  <a:srgbClr val="FEF1EF"/>
                </a:solidFill>
              </a:defRPr>
            </a:lvl1pPr>
          </a:lstStyle>
          <a:p>
            <a:endParaRPr lang="en-US"/>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F37160"/>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F37160"/>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321331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F37160"/>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7" name="Right Triangle 16">
            <a:extLst>
              <a:ext uri="{FF2B5EF4-FFF2-40B4-BE49-F238E27FC236}">
                <a16:creationId xmlns:a16="http://schemas.microsoft.com/office/drawing/2014/main" id="{BC9275BC-1929-EE49-8B00-AB3E49601EB5}"/>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37">
            <a:extLst>
              <a:ext uri="{FF2B5EF4-FFF2-40B4-BE49-F238E27FC236}">
                <a16:creationId xmlns:a16="http://schemas.microsoft.com/office/drawing/2014/main" id="{703EFFAD-C0AF-F24C-ACFF-49476004E09F}"/>
              </a:ext>
            </a:extLst>
          </p:cNvPr>
          <p:cNvSpPr>
            <a:spLocks noGrp="1"/>
          </p:cNvSpPr>
          <p:nvPr>
            <p:ph type="pic" sz="quarter" idx="26"/>
          </p:nvPr>
        </p:nvSpPr>
        <p:spPr>
          <a:xfrm>
            <a:off x="11703051" y="136525"/>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22" name="Text Placeholder 22">
            <a:extLst>
              <a:ext uri="{FF2B5EF4-FFF2-40B4-BE49-F238E27FC236}">
                <a16:creationId xmlns:a16="http://schemas.microsoft.com/office/drawing/2014/main" id="{F3EE56E9-8A3D-F647-9E2B-E67F27A5302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187473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 Layout 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3740727" y="2982522"/>
            <a:ext cx="6752124" cy="2012964"/>
          </a:xfrm>
          <a:prstGeom prst="rect">
            <a:avLst/>
          </a:prstGeom>
        </p:spPr>
        <p:txBody>
          <a:bodyPr>
            <a:noAutofit/>
          </a:bodyPr>
          <a:lstStyle>
            <a:lvl1pPr marL="0" indent="0">
              <a:buNone/>
              <a:defRPr sz="15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3740727" y="5164795"/>
            <a:ext cx="6752124" cy="537735"/>
          </a:xfrm>
          <a:prstGeom prst="rect">
            <a:avLst/>
          </a:prstGeom>
        </p:spPr>
        <p:txBody>
          <a:bodyPr>
            <a:noAutofit/>
          </a:bodyPr>
          <a:lstStyle>
            <a:lvl1pPr marL="0" indent="0">
              <a:buNone/>
              <a:defRPr sz="1200" b="0" i="0">
                <a:solidFill>
                  <a:srgbClr val="F37160"/>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3741251" y="2716051"/>
            <a:ext cx="6752124" cy="58651"/>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3740727" y="5910349"/>
            <a:ext cx="6752124" cy="58651"/>
          </a:xfrm>
          <a:prstGeom prst="rect">
            <a:avLst/>
          </a:prstGeom>
          <a:solidFill>
            <a:srgbClr val="F37160"/>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5" name="Picture Placeholder 4">
            <a:extLst>
              <a:ext uri="{FF2B5EF4-FFF2-40B4-BE49-F238E27FC236}">
                <a16:creationId xmlns:a16="http://schemas.microsoft.com/office/drawing/2014/main" id="{90DBCA66-9207-CB4F-A6AB-88EDACF06B9E}"/>
              </a:ext>
            </a:extLst>
          </p:cNvPr>
          <p:cNvSpPr>
            <a:spLocks noGrp="1"/>
          </p:cNvSpPr>
          <p:nvPr>
            <p:ph type="pic" sz="quarter" idx="19"/>
          </p:nvPr>
        </p:nvSpPr>
        <p:spPr>
          <a:xfrm>
            <a:off x="422275" y="2706688"/>
            <a:ext cx="3062288" cy="3262312"/>
          </a:xfrm>
          <a:prstGeom prst="rect">
            <a:avLst/>
          </a:prstGeom>
        </p:spPr>
        <p:txBody>
          <a:bodyPr/>
          <a:lstStyle>
            <a:lvl1pPr algn="ctr">
              <a:defRPr sz="1200">
                <a:solidFill>
                  <a:srgbClr val="F37160"/>
                </a:solidFill>
                <a:latin typeface="Franklin Gothic Medium" panose="020B0603020102020204" pitchFamily="34" charset="0"/>
              </a:defRPr>
            </a:lvl1pPr>
          </a:lstStyle>
          <a:p>
            <a:endParaRPr lang="en-US"/>
          </a:p>
        </p:txBody>
      </p:sp>
      <p:sp>
        <p:nvSpPr>
          <p:cNvPr id="15" name="Picture Placeholder 37">
            <a:extLst>
              <a:ext uri="{FF2B5EF4-FFF2-40B4-BE49-F238E27FC236}">
                <a16:creationId xmlns:a16="http://schemas.microsoft.com/office/drawing/2014/main" id="{0E48FCD8-4183-7544-B341-AA7C161580DF}"/>
              </a:ext>
            </a:extLst>
          </p:cNvPr>
          <p:cNvSpPr>
            <a:spLocks noGrp="1"/>
          </p:cNvSpPr>
          <p:nvPr>
            <p:ph type="pic" sz="quarter" idx="20"/>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40FB1ED2-5642-444F-9D0A-A8514FB7927C}"/>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9" name="Right Triangle 18">
            <a:extLst>
              <a:ext uri="{FF2B5EF4-FFF2-40B4-BE49-F238E27FC236}">
                <a16:creationId xmlns:a16="http://schemas.microsoft.com/office/drawing/2014/main" id="{D9F08F78-5DE7-1940-93E0-2DE9DEF19253}"/>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37">
            <a:extLst>
              <a:ext uri="{FF2B5EF4-FFF2-40B4-BE49-F238E27FC236}">
                <a16:creationId xmlns:a16="http://schemas.microsoft.com/office/drawing/2014/main" id="{9030D2DE-016D-E546-8910-8D1322E7FF5A}"/>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22" name="Text Placeholder 22">
            <a:extLst>
              <a:ext uri="{FF2B5EF4-FFF2-40B4-BE49-F238E27FC236}">
                <a16:creationId xmlns:a16="http://schemas.microsoft.com/office/drawing/2014/main" id="{6890D29D-8466-5146-AC5A-9796382111C4}"/>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560703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Layout F">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F37160"/>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9" name="Picture Placeholder 37">
            <a:extLst>
              <a:ext uri="{FF2B5EF4-FFF2-40B4-BE49-F238E27FC236}">
                <a16:creationId xmlns:a16="http://schemas.microsoft.com/office/drawing/2014/main" id="{6854E3F5-D0A6-0843-B4C5-6709F13A42D0}"/>
              </a:ext>
            </a:extLst>
          </p:cNvPr>
          <p:cNvSpPr>
            <a:spLocks noGrp="1"/>
          </p:cNvSpPr>
          <p:nvPr>
            <p:ph type="pic" sz="quarter" idx="18"/>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a:p>
        </p:txBody>
      </p:sp>
      <p:sp>
        <p:nvSpPr>
          <p:cNvPr id="10" name="Text Placeholder 22">
            <a:extLst>
              <a:ext uri="{FF2B5EF4-FFF2-40B4-BE49-F238E27FC236}">
                <a16:creationId xmlns:a16="http://schemas.microsoft.com/office/drawing/2014/main" id="{003E689E-E395-BC4B-A504-A7C04B9BA5C0}"/>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Right Triangle 14">
            <a:extLst>
              <a:ext uri="{FF2B5EF4-FFF2-40B4-BE49-F238E27FC236}">
                <a16:creationId xmlns:a16="http://schemas.microsoft.com/office/drawing/2014/main" id="{A7BF33C8-C974-0A47-B910-CEB5C3329051}"/>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37">
            <a:extLst>
              <a:ext uri="{FF2B5EF4-FFF2-40B4-BE49-F238E27FC236}">
                <a16:creationId xmlns:a16="http://schemas.microsoft.com/office/drawing/2014/main" id="{EDF4A293-AC2B-344F-AD60-7404006E3046}"/>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18" name="Text Placeholder 22">
            <a:extLst>
              <a:ext uri="{FF2B5EF4-FFF2-40B4-BE49-F238E27FC236}">
                <a16:creationId xmlns:a16="http://schemas.microsoft.com/office/drawing/2014/main" id="{BD3BBF65-599B-FA4B-BCC7-6EE49D094B82}"/>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
        <p:nvSpPr>
          <p:cNvPr id="19" name="Table Placeholder 9">
            <a:extLst>
              <a:ext uri="{FF2B5EF4-FFF2-40B4-BE49-F238E27FC236}">
                <a16:creationId xmlns:a16="http://schemas.microsoft.com/office/drawing/2014/main" id="{64F923FA-1D82-DE45-95EC-A152C558E719}"/>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F37160"/>
                </a:solidFill>
              </a:defRPr>
            </a:lvl1pPr>
          </a:lstStyle>
          <a:p>
            <a:endParaRPr lang="en-US"/>
          </a:p>
        </p:txBody>
      </p:sp>
    </p:spTree>
    <p:extLst>
      <p:ext uri="{BB962C8B-B14F-4D97-AF65-F5344CB8AC3E}">
        <p14:creationId xmlns:p14="http://schemas.microsoft.com/office/powerpoint/2010/main" val="321175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F37160"/>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F37160"/>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F37160"/>
                </a:solidFill>
                <a:latin typeface="Franklin Gothic Medium" panose="020B0603020102020204" pitchFamily="34" charset="0"/>
              </a:defRPr>
            </a:lvl1pPr>
          </a:lstStyle>
          <a:p>
            <a:pPr lvl="0"/>
            <a:r>
              <a:rPr lang="en-GB" dirty="0"/>
              <a:t>Click to edit Master text</a:t>
            </a:r>
            <a:endParaRPr lang="en-US" dirty="0"/>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F37160"/>
                </a:solidFill>
              </a:defRPr>
            </a:lvl1pPr>
          </a:lstStyle>
          <a:p>
            <a:endParaRPr lang="en-US"/>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F37160"/>
          </a:solidFill>
        </p:spPr>
        <p:txBody>
          <a:bodyPr/>
          <a:lstStyle>
            <a:lvl1pPr>
              <a:defRPr sz="100">
                <a:solidFill>
                  <a:schemeClr val="accent6"/>
                </a:solidFill>
              </a:defRPr>
            </a:lvl1pPr>
          </a:lstStyle>
          <a:p>
            <a:endParaRPr lang="en-US"/>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4" name="Right Triangle 13">
            <a:extLst>
              <a:ext uri="{FF2B5EF4-FFF2-40B4-BE49-F238E27FC236}">
                <a16:creationId xmlns:a16="http://schemas.microsoft.com/office/drawing/2014/main" id="{19C8F7CB-A981-034B-AE89-DA66FABE7025}"/>
              </a:ext>
            </a:extLst>
          </p:cNvPr>
          <p:cNvSpPr/>
          <p:nvPr userDrawn="1"/>
        </p:nvSpPr>
        <p:spPr>
          <a:xfrm rot="10800000">
            <a:off x="10143241" y="0"/>
            <a:ext cx="2048759" cy="2048759"/>
          </a:xfrm>
          <a:prstGeom prst="rtTriangle">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37">
            <a:extLst>
              <a:ext uri="{FF2B5EF4-FFF2-40B4-BE49-F238E27FC236}">
                <a16:creationId xmlns:a16="http://schemas.microsoft.com/office/drawing/2014/main" id="{AD59D69D-B1BF-4944-AB0C-DD9996033389}"/>
              </a:ext>
            </a:extLst>
          </p:cNvPr>
          <p:cNvSpPr>
            <a:spLocks noGrp="1"/>
          </p:cNvSpPr>
          <p:nvPr>
            <p:ph type="pic" sz="quarter" idx="26"/>
          </p:nvPr>
        </p:nvSpPr>
        <p:spPr>
          <a:xfrm>
            <a:off x="11703050" y="129117"/>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19" name="Text Placeholder 22">
            <a:extLst>
              <a:ext uri="{FF2B5EF4-FFF2-40B4-BE49-F238E27FC236}">
                <a16:creationId xmlns:a16="http://schemas.microsoft.com/office/drawing/2014/main" id="{0084EB93-418C-6948-92A4-1A405A09B9C2}"/>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595534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een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9CF62"/>
                </a:solidFill>
              </a:defRPr>
            </a:lvl1pPr>
          </a:lstStyle>
          <a:p>
            <a:endParaRPr lang="en-US"/>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Picture Placeholder 37">
            <a:extLst>
              <a:ext uri="{FF2B5EF4-FFF2-40B4-BE49-F238E27FC236}">
                <a16:creationId xmlns:a16="http://schemas.microsoft.com/office/drawing/2014/main" id="{065CFA17-0995-1F47-A97D-8B4058AF9C13}"/>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B10B65EE-48BF-A14A-8E69-7D01AE47F6E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763289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reen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09CF62"/>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0" name="Picture Placeholder 37">
            <a:extLst>
              <a:ext uri="{FF2B5EF4-FFF2-40B4-BE49-F238E27FC236}">
                <a16:creationId xmlns:a16="http://schemas.microsoft.com/office/drawing/2014/main" id="{37428C6E-932A-B848-96E8-07AC86C96E76}"/>
              </a:ext>
            </a:extLst>
          </p:cNvPr>
          <p:cNvSpPr>
            <a:spLocks noGrp="1"/>
          </p:cNvSpPr>
          <p:nvPr>
            <p:ph type="pic" sz="quarter" idx="21"/>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21" name="Text Placeholder 22">
            <a:extLst>
              <a:ext uri="{FF2B5EF4-FFF2-40B4-BE49-F238E27FC236}">
                <a16:creationId xmlns:a16="http://schemas.microsoft.com/office/drawing/2014/main" id="{0C1D72D5-9BDF-AE49-8FDA-52BBAADA9ED8}"/>
              </a:ext>
            </a:extLst>
          </p:cNvPr>
          <p:cNvSpPr>
            <a:spLocks noGrp="1"/>
          </p:cNvSpPr>
          <p:nvPr>
            <p:ph type="body" sz="quarter" idx="22"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8912611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ue Section Breaker">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DC9AD07E-0BD2-CA44-9800-23B1C4A9F488}"/>
              </a:ext>
            </a:extLst>
          </p:cNvPr>
          <p:cNvSpPr>
            <a:spLocks noGrp="1"/>
          </p:cNvSpPr>
          <p:nvPr>
            <p:ph type="pic" sz="quarter" idx="15"/>
          </p:nvPr>
        </p:nvSpPr>
        <p:spPr>
          <a:xfrm>
            <a:off x="0" y="0"/>
            <a:ext cx="7607300" cy="6858000"/>
          </a:xfrm>
          <a:prstGeom prst="rtTriangle">
            <a:avLst/>
          </a:prstGeom>
          <a:solidFill>
            <a:srgbClr val="009DA5"/>
          </a:solidFill>
        </p:spPr>
        <p:txBody>
          <a:bodyPr/>
          <a:lstStyle>
            <a:lvl1pPr>
              <a:defRPr>
                <a:solidFill>
                  <a:srgbClr val="009DA5"/>
                </a:solidFill>
                <a:latin typeface="Franklin Gothic Medium" panose="020B0603020102020204" pitchFamily="34" charset="0"/>
              </a:defRPr>
            </a:lvl1pPr>
          </a:lstStyle>
          <a:p>
            <a:endParaRPr lang="en-US"/>
          </a:p>
        </p:txBody>
      </p:sp>
      <p:sp>
        <p:nvSpPr>
          <p:cNvPr id="45" name="Picture Placeholder 44">
            <a:extLst>
              <a:ext uri="{FF2B5EF4-FFF2-40B4-BE49-F238E27FC236}">
                <a16:creationId xmlns:a16="http://schemas.microsoft.com/office/drawing/2014/main" id="{02278451-2E4D-0D4C-A9D9-5845355F8E41}"/>
              </a:ext>
            </a:extLst>
          </p:cNvPr>
          <p:cNvSpPr>
            <a:spLocks noGrp="1"/>
          </p:cNvSpPr>
          <p:nvPr>
            <p:ph type="pic" sz="quarter" idx="16"/>
          </p:nvPr>
        </p:nvSpPr>
        <p:spPr>
          <a:xfrm rot="16200000">
            <a:off x="6385383" y="1028939"/>
            <a:ext cx="5724144" cy="5889093"/>
          </a:xfrm>
          <a:prstGeom prst="rtTriangle">
            <a:avLst/>
          </a:prstGeom>
          <a:solidFill>
            <a:schemeClr val="bg1">
              <a:alpha val="40000"/>
            </a:schemeClr>
          </a:solidFill>
        </p:spPr>
        <p:txBody>
          <a:bodyPr/>
          <a:lstStyle>
            <a:lvl1pPr>
              <a:defRPr sz="100">
                <a:solidFill>
                  <a:schemeClr val="bg1"/>
                </a:solidFill>
                <a:latin typeface="Franklin Gothic Medium" panose="020B0603020102020204" pitchFamily="34" charset="0"/>
              </a:defRPr>
            </a:lvl1pPr>
          </a:lstStyle>
          <a:p>
            <a:endParaRPr lang="en-US"/>
          </a:p>
        </p:txBody>
      </p:sp>
      <p:sp>
        <p:nvSpPr>
          <p:cNvPr id="10" name="Picture Placeholder 37">
            <a:extLst>
              <a:ext uri="{FF2B5EF4-FFF2-40B4-BE49-F238E27FC236}">
                <a16:creationId xmlns:a16="http://schemas.microsoft.com/office/drawing/2014/main" id="{246C0F78-B575-D44D-BECA-048B0D901FA3}"/>
              </a:ext>
            </a:extLst>
          </p:cNvPr>
          <p:cNvSpPr>
            <a:spLocks noGrp="1"/>
          </p:cNvSpPr>
          <p:nvPr>
            <p:ph type="pic" sz="quarter" idx="20"/>
          </p:nvPr>
        </p:nvSpPr>
        <p:spPr>
          <a:xfrm>
            <a:off x="11703051" y="120604"/>
            <a:ext cx="305449" cy="296205"/>
          </a:xfrm>
          <a:prstGeom prst="rect">
            <a:avLst/>
          </a:prstGeom>
          <a:solidFill>
            <a:srgbClr val="009DA5"/>
          </a:solidFill>
        </p:spPr>
        <p:txBody>
          <a:bodyPr/>
          <a:lstStyle>
            <a:lvl1pPr>
              <a:defRPr sz="100">
                <a:solidFill>
                  <a:srgbClr val="009DA5"/>
                </a:solidFill>
              </a:defRPr>
            </a:lvl1pPr>
          </a:lstStyle>
          <a:p>
            <a:endParaRPr lang="en-US"/>
          </a:p>
        </p:txBody>
      </p:sp>
      <p:sp>
        <p:nvSpPr>
          <p:cNvPr id="11" name="Text Placeholder 22">
            <a:extLst>
              <a:ext uri="{FF2B5EF4-FFF2-40B4-BE49-F238E27FC236}">
                <a16:creationId xmlns:a16="http://schemas.microsoft.com/office/drawing/2014/main" id="{2042ECDE-CEB9-7E44-94C7-460E297F3942}"/>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
        <p:nvSpPr>
          <p:cNvPr id="12" name="Title 1">
            <a:extLst>
              <a:ext uri="{FF2B5EF4-FFF2-40B4-BE49-F238E27FC236}">
                <a16:creationId xmlns:a16="http://schemas.microsoft.com/office/drawing/2014/main" id="{FE0F02F7-30B9-3248-A701-2ECBA573C5BE}"/>
              </a:ext>
            </a:extLst>
          </p:cNvPr>
          <p:cNvSpPr>
            <a:spLocks noGrp="1"/>
          </p:cNvSpPr>
          <p:nvPr>
            <p:ph type="ctrTitle" hasCustomPrompt="1"/>
          </p:nvPr>
        </p:nvSpPr>
        <p:spPr>
          <a:xfrm>
            <a:off x="498917" y="3973486"/>
            <a:ext cx="4687479" cy="1158923"/>
          </a:xfrm>
          <a:prstGeom prst="rect">
            <a:avLst/>
          </a:prstGeom>
        </p:spPr>
        <p:txBody>
          <a:bodyPr anchor="b">
            <a:normAutofit/>
          </a:bodyPr>
          <a:lstStyle>
            <a:lvl1pPr algn="l">
              <a:defRPr sz="3700" b="1" i="0">
                <a:solidFill>
                  <a:schemeClr val="bg1"/>
                </a:solidFill>
                <a:latin typeface="Franklin Gothic Demi" panose="020B0603020102020204" pitchFamily="34" charset="0"/>
              </a:defRPr>
            </a:lvl1pPr>
          </a:lstStyle>
          <a:p>
            <a:r>
              <a:rPr lang="en-GB" dirty="0"/>
              <a:t>CLICK TO EDIT MASTER TITLE STYLE</a:t>
            </a:r>
            <a:endParaRPr lang="en-US" dirty="0"/>
          </a:p>
        </p:txBody>
      </p:sp>
      <p:sp>
        <p:nvSpPr>
          <p:cNvPr id="13" name="Subtitle 2">
            <a:extLst>
              <a:ext uri="{FF2B5EF4-FFF2-40B4-BE49-F238E27FC236}">
                <a16:creationId xmlns:a16="http://schemas.microsoft.com/office/drawing/2014/main" id="{23530269-6363-A640-BAA8-1EF79AA8A975}"/>
              </a:ext>
            </a:extLst>
          </p:cNvPr>
          <p:cNvSpPr>
            <a:spLocks noGrp="1"/>
          </p:cNvSpPr>
          <p:nvPr>
            <p:ph type="subTitle" idx="1"/>
          </p:nvPr>
        </p:nvSpPr>
        <p:spPr>
          <a:xfrm>
            <a:off x="511175" y="5290095"/>
            <a:ext cx="9144000" cy="621170"/>
          </a:xfrm>
          <a:prstGeom prst="rect">
            <a:avLst/>
          </a:prstGeom>
        </p:spPr>
        <p:txBody>
          <a:bodyPr>
            <a:normAutofit/>
          </a:bodyPr>
          <a:lstStyle>
            <a:lvl1pPr marL="0" indent="0" algn="l">
              <a:buNone/>
              <a:defRPr sz="1500">
                <a:solidFill>
                  <a:schemeClr val="bg1"/>
                </a:solidFill>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2845535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 Layout A">
    <p:spTree>
      <p:nvGrpSpPr>
        <p:cNvPr id="1" name=""/>
        <p:cNvGrpSpPr/>
        <p:nvPr/>
      </p:nvGrpSpPr>
      <p:grpSpPr>
        <a:xfrm>
          <a:off x="0" y="0"/>
          <a:ext cx="0" cy="0"/>
          <a:chOff x="0" y="0"/>
          <a:chExt cx="0" cy="0"/>
        </a:xfrm>
      </p:grpSpPr>
      <p:sp>
        <p:nvSpPr>
          <p:cNvPr id="39" name="Picture Placeholder 37">
            <a:extLst>
              <a:ext uri="{FF2B5EF4-FFF2-40B4-BE49-F238E27FC236}">
                <a16:creationId xmlns:a16="http://schemas.microsoft.com/office/drawing/2014/main" id="{77C4E9E0-F597-744F-BE7B-41AA0C081EB3}"/>
              </a:ext>
            </a:extLst>
          </p:cNvPr>
          <p:cNvSpPr>
            <a:spLocks noGrp="1"/>
          </p:cNvSpPr>
          <p:nvPr>
            <p:ph type="pic" sz="quarter" idx="17"/>
          </p:nvPr>
        </p:nvSpPr>
        <p:spPr>
          <a:xfrm>
            <a:off x="5820413" y="2947670"/>
            <a:ext cx="4672012" cy="3382963"/>
          </a:xfrm>
          <a:prstGeom prst="rect">
            <a:avLst/>
          </a:prstGeom>
          <a:solidFill>
            <a:srgbClr val="E6F3F5"/>
          </a:solidFill>
        </p:spPr>
        <p:txBody>
          <a:bodyPr/>
          <a:lstStyle>
            <a:lvl1pPr>
              <a:defRPr sz="100">
                <a:solidFill>
                  <a:srgbClr val="E2FAED"/>
                </a:solidFill>
              </a:defRPr>
            </a:lvl1pPr>
          </a:lstStyle>
          <a:p>
            <a:endParaRPr lang="en-US"/>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7307689"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4" name="Text Placeholder 10">
            <a:extLst>
              <a:ext uri="{FF2B5EF4-FFF2-40B4-BE49-F238E27FC236}">
                <a16:creationId xmlns:a16="http://schemas.microsoft.com/office/drawing/2014/main" id="{FEA28B58-9C50-6E40-AD49-756B5468A913}"/>
              </a:ext>
            </a:extLst>
          </p:cNvPr>
          <p:cNvSpPr>
            <a:spLocks noGrp="1"/>
          </p:cNvSpPr>
          <p:nvPr>
            <p:ph type="body" sz="quarter" idx="14"/>
          </p:nvPr>
        </p:nvSpPr>
        <p:spPr>
          <a:xfrm>
            <a:off x="5938101" y="3374672"/>
            <a:ext cx="4412530" cy="2781032"/>
          </a:xfrm>
          <a:prstGeom prst="rect">
            <a:avLst/>
          </a:prstGeom>
        </p:spPr>
        <p:txBody>
          <a:bodyPr>
            <a:normAutofit/>
          </a:bodyPr>
          <a:lstStyle>
            <a:lvl1pPr marL="171450" indent="-171450">
              <a:buClr>
                <a:srgbClr val="009DA5"/>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938527" y="3059112"/>
            <a:ext cx="441253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9552494" y="-1"/>
            <a:ext cx="2639505" cy="2639505"/>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37">
            <a:extLst>
              <a:ext uri="{FF2B5EF4-FFF2-40B4-BE49-F238E27FC236}">
                <a16:creationId xmlns:a16="http://schemas.microsoft.com/office/drawing/2014/main" id="{BDCD37B6-4D47-D343-80B0-AFFDF1F60DA0}"/>
              </a:ext>
            </a:extLst>
          </p:cNvPr>
          <p:cNvSpPr>
            <a:spLocks noGrp="1"/>
          </p:cNvSpPr>
          <p:nvPr>
            <p:ph type="pic" sz="quarter" idx="18"/>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a:p>
        </p:txBody>
      </p:sp>
      <p:sp>
        <p:nvSpPr>
          <p:cNvPr id="13" name="Text Placeholder 22">
            <a:extLst>
              <a:ext uri="{FF2B5EF4-FFF2-40B4-BE49-F238E27FC236}">
                <a16:creationId xmlns:a16="http://schemas.microsoft.com/office/drawing/2014/main" id="{543C5DF0-5B1D-4341-B5F6-F81FE3FE99B1}"/>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4" name="Picture Placeholder 37">
            <a:extLst>
              <a:ext uri="{FF2B5EF4-FFF2-40B4-BE49-F238E27FC236}">
                <a16:creationId xmlns:a16="http://schemas.microsoft.com/office/drawing/2014/main" id="{B1024920-7F11-C84A-A728-C545B0E4C77B}"/>
              </a:ext>
            </a:extLst>
          </p:cNvPr>
          <p:cNvSpPr>
            <a:spLocks noGrp="1"/>
          </p:cNvSpPr>
          <p:nvPr>
            <p:ph type="pic" sz="quarter" idx="20"/>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a:p>
        </p:txBody>
      </p:sp>
      <p:sp>
        <p:nvSpPr>
          <p:cNvPr id="15" name="Text Placeholder 22">
            <a:extLst>
              <a:ext uri="{FF2B5EF4-FFF2-40B4-BE49-F238E27FC236}">
                <a16:creationId xmlns:a16="http://schemas.microsoft.com/office/drawing/2014/main" id="{53FE3029-1417-FF43-83D1-E55E75CAA2D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944193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reen Layout A">
    <p:spTree>
      <p:nvGrpSpPr>
        <p:cNvPr id="1" name=""/>
        <p:cNvGrpSpPr/>
        <p:nvPr/>
      </p:nvGrpSpPr>
      <p:grpSpPr>
        <a:xfrm>
          <a:off x="0" y="0"/>
          <a:ext cx="0" cy="0"/>
          <a:chOff x="0" y="0"/>
          <a:chExt cx="0" cy="0"/>
        </a:xfrm>
      </p:grpSpPr>
      <p:sp>
        <p:nvSpPr>
          <p:cNvPr id="39" name="Picture Placeholder 37">
            <a:extLst>
              <a:ext uri="{FF2B5EF4-FFF2-40B4-BE49-F238E27FC236}">
                <a16:creationId xmlns:a16="http://schemas.microsoft.com/office/drawing/2014/main" id="{77C4E9E0-F597-744F-BE7B-41AA0C081EB3}"/>
              </a:ext>
            </a:extLst>
          </p:cNvPr>
          <p:cNvSpPr>
            <a:spLocks noGrp="1"/>
          </p:cNvSpPr>
          <p:nvPr>
            <p:ph type="pic" sz="quarter" idx="17"/>
          </p:nvPr>
        </p:nvSpPr>
        <p:spPr>
          <a:xfrm>
            <a:off x="5820413" y="2947670"/>
            <a:ext cx="4672012" cy="3382963"/>
          </a:xfrm>
          <a:prstGeom prst="rect">
            <a:avLst/>
          </a:prstGeom>
          <a:solidFill>
            <a:srgbClr val="E2FAED"/>
          </a:solidFill>
        </p:spPr>
        <p:txBody>
          <a:bodyPr/>
          <a:lstStyle>
            <a:lvl1pPr>
              <a:defRPr sz="100">
                <a:solidFill>
                  <a:srgbClr val="E2FAED"/>
                </a:solidFill>
              </a:defRPr>
            </a:lvl1pPr>
          </a:lstStyle>
          <a:p>
            <a:endParaRPr lang="en-US"/>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7307689"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4" name="Text Placeholder 10">
            <a:extLst>
              <a:ext uri="{FF2B5EF4-FFF2-40B4-BE49-F238E27FC236}">
                <a16:creationId xmlns:a16="http://schemas.microsoft.com/office/drawing/2014/main" id="{FEA28B58-9C50-6E40-AD49-756B5468A913}"/>
              </a:ext>
            </a:extLst>
          </p:cNvPr>
          <p:cNvSpPr>
            <a:spLocks noGrp="1"/>
          </p:cNvSpPr>
          <p:nvPr>
            <p:ph type="body" sz="quarter" idx="14"/>
          </p:nvPr>
        </p:nvSpPr>
        <p:spPr>
          <a:xfrm>
            <a:off x="5938101" y="3374672"/>
            <a:ext cx="4412530" cy="2781032"/>
          </a:xfrm>
          <a:prstGeom prst="rect">
            <a:avLst/>
          </a:prstGeom>
        </p:spPr>
        <p:txBody>
          <a:bodyPr>
            <a:normAutofit/>
          </a:bodyPr>
          <a:lstStyle>
            <a:lvl1pPr marL="171450" indent="-171450">
              <a:buClr>
                <a:srgbClr val="09CF62"/>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938527" y="3059112"/>
            <a:ext cx="441253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9552494" y="-1"/>
            <a:ext cx="2639505" cy="2639505"/>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37">
            <a:extLst>
              <a:ext uri="{FF2B5EF4-FFF2-40B4-BE49-F238E27FC236}">
                <a16:creationId xmlns:a16="http://schemas.microsoft.com/office/drawing/2014/main" id="{BDCD37B6-4D47-D343-80B0-AFFDF1F60DA0}"/>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3" name="Text Placeholder 22">
            <a:extLst>
              <a:ext uri="{FF2B5EF4-FFF2-40B4-BE49-F238E27FC236}">
                <a16:creationId xmlns:a16="http://schemas.microsoft.com/office/drawing/2014/main" id="{543C5DF0-5B1D-4341-B5F6-F81FE3FE99B1}"/>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4" name="Picture Placeholder 37">
            <a:extLst>
              <a:ext uri="{FF2B5EF4-FFF2-40B4-BE49-F238E27FC236}">
                <a16:creationId xmlns:a16="http://schemas.microsoft.com/office/drawing/2014/main" id="{B1024920-7F11-C84A-A728-C545B0E4C77B}"/>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15" name="Text Placeholder 22">
            <a:extLst>
              <a:ext uri="{FF2B5EF4-FFF2-40B4-BE49-F238E27FC236}">
                <a16:creationId xmlns:a16="http://schemas.microsoft.com/office/drawing/2014/main" id="{53FE3029-1417-FF43-83D1-E55E75CAA2D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645741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E6F3F5"/>
          </a:solidFill>
        </p:spPr>
        <p:txBody>
          <a:bodyPr/>
          <a:lstStyle>
            <a:lvl1pPr>
              <a:defRPr sz="100">
                <a:solidFill>
                  <a:srgbClr val="E2FAED"/>
                </a:solidFill>
              </a:defRPr>
            </a:lvl1pPr>
          </a:lstStyle>
          <a:p>
            <a:endParaRPr lang="en-US"/>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009DA5"/>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009DA5"/>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486629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009DA5"/>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0" name="Picture Placeholder 37">
            <a:extLst>
              <a:ext uri="{FF2B5EF4-FFF2-40B4-BE49-F238E27FC236}">
                <a16:creationId xmlns:a16="http://schemas.microsoft.com/office/drawing/2014/main" id="{37428C6E-932A-B848-96E8-07AC86C96E76}"/>
              </a:ext>
            </a:extLst>
          </p:cNvPr>
          <p:cNvSpPr>
            <a:spLocks noGrp="1"/>
          </p:cNvSpPr>
          <p:nvPr>
            <p:ph type="pic" sz="quarter" idx="21"/>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a:p>
        </p:txBody>
      </p:sp>
      <p:sp>
        <p:nvSpPr>
          <p:cNvPr id="21" name="Text Placeholder 22">
            <a:extLst>
              <a:ext uri="{FF2B5EF4-FFF2-40B4-BE49-F238E27FC236}">
                <a16:creationId xmlns:a16="http://schemas.microsoft.com/office/drawing/2014/main" id="{0C1D72D5-9BDF-AE49-8FDA-52BBAADA9ED8}"/>
              </a:ext>
            </a:extLst>
          </p:cNvPr>
          <p:cNvSpPr>
            <a:spLocks noGrp="1"/>
          </p:cNvSpPr>
          <p:nvPr>
            <p:ph type="body" sz="quarter" idx="22"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178663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Layout 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3740727" y="2982522"/>
            <a:ext cx="6752124" cy="2012964"/>
          </a:xfrm>
          <a:prstGeom prst="rect">
            <a:avLst/>
          </a:prstGeom>
        </p:spPr>
        <p:txBody>
          <a:bodyPr>
            <a:noAutofit/>
          </a:bodyPr>
          <a:lstStyle>
            <a:lvl1pPr marL="0" indent="0">
              <a:buNone/>
              <a:defRPr sz="15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3740727" y="5164795"/>
            <a:ext cx="6752124" cy="537735"/>
          </a:xfrm>
          <a:prstGeom prst="rect">
            <a:avLst/>
          </a:prstGeom>
        </p:spPr>
        <p:txBody>
          <a:bodyPr>
            <a:noAutofit/>
          </a:bodyPr>
          <a:lstStyle>
            <a:lvl1pPr marL="0" indent="0">
              <a:buNone/>
              <a:defRPr sz="1200" b="0" i="0">
                <a:solidFill>
                  <a:srgbClr val="009DA5"/>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3741251" y="2716051"/>
            <a:ext cx="6752124" cy="58651"/>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3740727" y="5910349"/>
            <a:ext cx="6752124" cy="58651"/>
          </a:xfrm>
          <a:prstGeom prst="rect">
            <a:avLst/>
          </a:prstGeom>
          <a:solidFill>
            <a:srgbClr val="009DA5"/>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5" name="Picture Placeholder 4">
            <a:extLst>
              <a:ext uri="{FF2B5EF4-FFF2-40B4-BE49-F238E27FC236}">
                <a16:creationId xmlns:a16="http://schemas.microsoft.com/office/drawing/2014/main" id="{90DBCA66-9207-CB4F-A6AB-88EDACF06B9E}"/>
              </a:ext>
            </a:extLst>
          </p:cNvPr>
          <p:cNvSpPr>
            <a:spLocks noGrp="1"/>
          </p:cNvSpPr>
          <p:nvPr>
            <p:ph type="pic" sz="quarter" idx="19"/>
          </p:nvPr>
        </p:nvSpPr>
        <p:spPr>
          <a:xfrm>
            <a:off x="422275" y="2706688"/>
            <a:ext cx="3062288" cy="3262312"/>
          </a:xfrm>
          <a:prstGeom prst="rect">
            <a:avLst/>
          </a:prstGeom>
        </p:spPr>
        <p:txBody>
          <a:bodyPr/>
          <a:lstStyle>
            <a:lvl1pPr algn="ctr">
              <a:defRPr sz="1200">
                <a:solidFill>
                  <a:srgbClr val="009DA5"/>
                </a:solidFill>
                <a:latin typeface="Franklin Gothic Medium" panose="020B0603020102020204" pitchFamily="34" charset="0"/>
              </a:defRPr>
            </a:lvl1pPr>
          </a:lstStyle>
          <a:p>
            <a:endParaRPr lang="en-US"/>
          </a:p>
        </p:txBody>
      </p:sp>
      <p:sp>
        <p:nvSpPr>
          <p:cNvPr id="15" name="Picture Placeholder 37">
            <a:extLst>
              <a:ext uri="{FF2B5EF4-FFF2-40B4-BE49-F238E27FC236}">
                <a16:creationId xmlns:a16="http://schemas.microsoft.com/office/drawing/2014/main" id="{0E48FCD8-4183-7544-B341-AA7C161580DF}"/>
              </a:ext>
            </a:extLst>
          </p:cNvPr>
          <p:cNvSpPr>
            <a:spLocks noGrp="1"/>
          </p:cNvSpPr>
          <p:nvPr>
            <p:ph type="pic" sz="quarter" idx="20"/>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40FB1ED2-5642-444F-9D0A-A8514FB7927C}"/>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6" name="Picture Placeholder 37">
            <a:extLst>
              <a:ext uri="{FF2B5EF4-FFF2-40B4-BE49-F238E27FC236}">
                <a16:creationId xmlns:a16="http://schemas.microsoft.com/office/drawing/2014/main" id="{AD236F26-32EF-CE4D-8B97-8D432C393745}"/>
              </a:ext>
            </a:extLst>
          </p:cNvPr>
          <p:cNvSpPr>
            <a:spLocks noGrp="1"/>
          </p:cNvSpPr>
          <p:nvPr>
            <p:ph type="pic" sz="quarter" idx="22"/>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a:p>
        </p:txBody>
      </p:sp>
      <p:sp>
        <p:nvSpPr>
          <p:cNvPr id="21" name="Text Placeholder 22">
            <a:extLst>
              <a:ext uri="{FF2B5EF4-FFF2-40B4-BE49-F238E27FC236}">
                <a16:creationId xmlns:a16="http://schemas.microsoft.com/office/drawing/2014/main" id="{546C163B-6E6A-AD4A-B098-271F8CA1C971}"/>
              </a:ext>
            </a:extLst>
          </p:cNvPr>
          <p:cNvSpPr>
            <a:spLocks noGrp="1"/>
          </p:cNvSpPr>
          <p:nvPr>
            <p:ph type="body" sz="quarter" idx="23"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359835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 Layout F">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37">
            <a:extLst>
              <a:ext uri="{FF2B5EF4-FFF2-40B4-BE49-F238E27FC236}">
                <a16:creationId xmlns:a16="http://schemas.microsoft.com/office/drawing/2014/main" id="{6854E3F5-D0A6-0843-B4C5-6709F13A42D0}"/>
              </a:ext>
            </a:extLst>
          </p:cNvPr>
          <p:cNvSpPr>
            <a:spLocks noGrp="1"/>
          </p:cNvSpPr>
          <p:nvPr>
            <p:ph type="pic" sz="quarter" idx="18"/>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a:p>
        </p:txBody>
      </p:sp>
      <p:sp>
        <p:nvSpPr>
          <p:cNvPr id="10" name="Text Placeholder 22">
            <a:extLst>
              <a:ext uri="{FF2B5EF4-FFF2-40B4-BE49-F238E27FC236}">
                <a16:creationId xmlns:a16="http://schemas.microsoft.com/office/drawing/2014/main" id="{003E689E-E395-BC4B-A504-A7C04B9BA5C0}"/>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3" name="Picture Placeholder 37">
            <a:extLst>
              <a:ext uri="{FF2B5EF4-FFF2-40B4-BE49-F238E27FC236}">
                <a16:creationId xmlns:a16="http://schemas.microsoft.com/office/drawing/2014/main" id="{455E8406-C8DB-EF49-B4FA-77CFF63F4719}"/>
              </a:ext>
            </a:extLst>
          </p:cNvPr>
          <p:cNvSpPr>
            <a:spLocks noGrp="1"/>
          </p:cNvSpPr>
          <p:nvPr>
            <p:ph type="pic" sz="quarter" idx="20"/>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a:p>
        </p:txBody>
      </p:sp>
      <p:sp>
        <p:nvSpPr>
          <p:cNvPr id="14" name="Text Placeholder 22">
            <a:extLst>
              <a:ext uri="{FF2B5EF4-FFF2-40B4-BE49-F238E27FC236}">
                <a16:creationId xmlns:a16="http://schemas.microsoft.com/office/drawing/2014/main" id="{13C2A665-4936-1A4F-B435-0330D249C667}"/>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
        <p:nvSpPr>
          <p:cNvPr id="15" name="Table Placeholder 9">
            <a:extLst>
              <a:ext uri="{FF2B5EF4-FFF2-40B4-BE49-F238E27FC236}">
                <a16:creationId xmlns:a16="http://schemas.microsoft.com/office/drawing/2014/main" id="{5B2A1B6C-7D2D-F346-8959-577781A52327}"/>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09DA5"/>
                </a:solidFill>
              </a:defRPr>
            </a:lvl1pPr>
          </a:lstStyle>
          <a:p>
            <a:endParaRPr lang="en-US"/>
          </a:p>
        </p:txBody>
      </p:sp>
    </p:spTree>
    <p:extLst>
      <p:ext uri="{BB962C8B-B14F-4D97-AF65-F5344CB8AC3E}">
        <p14:creationId xmlns:p14="http://schemas.microsoft.com/office/powerpoint/2010/main" val="37858011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09DA5"/>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09DA5"/>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09DA5"/>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09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09DA5"/>
                </a:solidFill>
              </a:defRPr>
            </a:lvl1pPr>
          </a:lstStyle>
          <a:p>
            <a:endParaRPr lang="en-US"/>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009DA5"/>
          </a:solidFill>
        </p:spPr>
        <p:txBody>
          <a:bodyPr/>
          <a:lstStyle>
            <a:lvl1pPr>
              <a:defRPr sz="100">
                <a:solidFill>
                  <a:schemeClr val="accent6"/>
                </a:solidFill>
              </a:defRPr>
            </a:lvl1pPr>
          </a:lstStyle>
          <a:p>
            <a:endParaRPr lang="en-US"/>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Picture Placeholder 37">
            <a:extLst>
              <a:ext uri="{FF2B5EF4-FFF2-40B4-BE49-F238E27FC236}">
                <a16:creationId xmlns:a16="http://schemas.microsoft.com/office/drawing/2014/main" id="{065CFA17-0995-1F47-A97D-8B4058AF9C13}"/>
              </a:ext>
            </a:extLst>
          </p:cNvPr>
          <p:cNvSpPr>
            <a:spLocks noGrp="1"/>
          </p:cNvSpPr>
          <p:nvPr>
            <p:ph type="pic" sz="quarter" idx="20"/>
          </p:nvPr>
        </p:nvSpPr>
        <p:spPr>
          <a:xfrm>
            <a:off x="11703050" y="129117"/>
            <a:ext cx="305449" cy="296205"/>
          </a:xfrm>
          <a:prstGeom prst="rect">
            <a:avLst/>
          </a:prstGeom>
          <a:solidFill>
            <a:srgbClr val="E6F3F5"/>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B10B65EE-48BF-A14A-8E69-7D01AE47F6E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rgbClr val="009DA5"/>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301414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een Layout B">
    <p:spTree>
      <p:nvGrpSpPr>
        <p:cNvPr id="1" name=""/>
        <p:cNvGrpSpPr/>
        <p:nvPr/>
      </p:nvGrpSpPr>
      <p:grpSpPr>
        <a:xfrm>
          <a:off x="0" y="0"/>
          <a:ext cx="0" cy="0"/>
          <a:chOff x="0" y="0"/>
          <a:chExt cx="0" cy="0"/>
        </a:xfrm>
      </p:grpSpPr>
      <p:sp>
        <p:nvSpPr>
          <p:cNvPr id="27" name="Picture Placeholder 37">
            <a:extLst>
              <a:ext uri="{FF2B5EF4-FFF2-40B4-BE49-F238E27FC236}">
                <a16:creationId xmlns:a16="http://schemas.microsoft.com/office/drawing/2014/main" id="{53EF4B86-EEAB-B84F-B931-E536F933CD3B}"/>
              </a:ext>
            </a:extLst>
          </p:cNvPr>
          <p:cNvSpPr>
            <a:spLocks noGrp="1"/>
          </p:cNvSpPr>
          <p:nvPr>
            <p:ph type="pic" sz="quarter" idx="19"/>
          </p:nvPr>
        </p:nvSpPr>
        <p:spPr>
          <a:xfrm>
            <a:off x="5654675" y="4462949"/>
            <a:ext cx="4672012" cy="1856888"/>
          </a:xfrm>
          <a:prstGeom prst="rect">
            <a:avLst/>
          </a:prstGeom>
          <a:solidFill>
            <a:srgbClr val="E2FAED"/>
          </a:solidFill>
        </p:spPr>
        <p:txBody>
          <a:bodyPr/>
          <a:lstStyle>
            <a:lvl1pPr>
              <a:defRPr sz="100">
                <a:solidFill>
                  <a:srgbClr val="E2FAED"/>
                </a:solidFill>
              </a:defRPr>
            </a:lvl1pPr>
          </a:lstStyle>
          <a:p>
            <a:endParaRPr lang="en-US"/>
          </a:p>
        </p:txBody>
      </p:sp>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46863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4571450"/>
            <a:ext cx="4459239" cy="225100"/>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10">
            <a:extLst>
              <a:ext uri="{FF2B5EF4-FFF2-40B4-BE49-F238E27FC236}">
                <a16:creationId xmlns:a16="http://schemas.microsoft.com/office/drawing/2014/main" id="{CD1A1179-0633-2844-80C8-F9D81EDBE428}"/>
              </a:ext>
            </a:extLst>
          </p:cNvPr>
          <p:cNvSpPr>
            <a:spLocks noGrp="1"/>
          </p:cNvSpPr>
          <p:nvPr>
            <p:ph type="body" sz="quarter" idx="16"/>
          </p:nvPr>
        </p:nvSpPr>
        <p:spPr>
          <a:xfrm>
            <a:off x="5656082" y="2499579"/>
            <a:ext cx="4670605" cy="1769374"/>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5" name="Text Placeholder 4">
            <a:extLst>
              <a:ext uri="{FF2B5EF4-FFF2-40B4-BE49-F238E27FC236}">
                <a16:creationId xmlns:a16="http://schemas.microsoft.com/office/drawing/2014/main" id="{2360395E-F9EB-1440-86ED-33D0AC8ED921}"/>
              </a:ext>
            </a:extLst>
          </p:cNvPr>
          <p:cNvSpPr>
            <a:spLocks noGrp="1"/>
          </p:cNvSpPr>
          <p:nvPr>
            <p:ph type="body" sz="quarter" idx="17"/>
          </p:nvPr>
        </p:nvSpPr>
        <p:spPr>
          <a:xfrm>
            <a:off x="5655085" y="1787616"/>
            <a:ext cx="4670606" cy="607436"/>
          </a:xfrm>
          <a:prstGeom prst="rect">
            <a:avLst/>
          </a:prstGeom>
        </p:spPr>
        <p:txBody>
          <a:bodyPr>
            <a:noAutofit/>
          </a:bodyPr>
          <a:lstStyle>
            <a:lvl1pPr marL="0" indent="0">
              <a:buNone/>
              <a:defRPr sz="1500">
                <a:latin typeface="Franklin Gothic Medium" panose="020B0603020102020204" pitchFamily="34" charset="0"/>
              </a:defRPr>
            </a:lvl1pPr>
            <a:lvl2pPr>
              <a:defRPr sz="1500">
                <a:latin typeface="Franklin Gothic Medium" panose="020B0603020102020204" pitchFamily="34" charset="0"/>
              </a:defRPr>
            </a:lvl2pPr>
            <a:lvl3pPr>
              <a:defRPr sz="1500">
                <a:latin typeface="Franklin Gothic Medium" panose="020B0603020102020204" pitchFamily="34" charset="0"/>
              </a:defRPr>
            </a:lvl3pPr>
            <a:lvl4pPr>
              <a:defRPr sz="1500">
                <a:latin typeface="Franklin Gothic Medium" panose="020B0603020102020204" pitchFamily="34" charset="0"/>
              </a:defRPr>
            </a:lvl4pPr>
            <a:lvl5pPr>
              <a:defRPr sz="1500">
                <a:latin typeface="Franklin Gothic Medium" panose="020B0603020102020204" pitchFamily="34" charset="0"/>
              </a:defRPr>
            </a:lvl5pPr>
          </a:lstStyle>
          <a:p>
            <a:pPr lvl="0"/>
            <a:r>
              <a:rPr lang="en-GB" dirty="0"/>
              <a:t>Click to edit Master text styles</a:t>
            </a:r>
          </a:p>
        </p:txBody>
      </p:sp>
      <p:sp>
        <p:nvSpPr>
          <p:cNvPr id="9" name="Text Placeholder 8">
            <a:extLst>
              <a:ext uri="{FF2B5EF4-FFF2-40B4-BE49-F238E27FC236}">
                <a16:creationId xmlns:a16="http://schemas.microsoft.com/office/drawing/2014/main" id="{825800F0-CA72-C14E-B815-9791E8178470}"/>
              </a:ext>
            </a:extLst>
          </p:cNvPr>
          <p:cNvSpPr>
            <a:spLocks noGrp="1"/>
          </p:cNvSpPr>
          <p:nvPr>
            <p:ph type="body" sz="quarter" idx="18" hasCustomPrompt="1"/>
          </p:nvPr>
        </p:nvSpPr>
        <p:spPr>
          <a:xfrm>
            <a:off x="5654675" y="538163"/>
            <a:ext cx="4670605" cy="1158875"/>
          </a:xfrm>
          <a:prstGeom prst="rect">
            <a:avLst/>
          </a:prstGeom>
        </p:spPr>
        <p:txBody>
          <a:bodyPr>
            <a:noAutofit/>
          </a:bodyPr>
          <a:lstStyle>
            <a:lvl1pPr marL="0" indent="0">
              <a:buNone/>
              <a:defRPr sz="3700" b="1" i="0">
                <a:solidFill>
                  <a:srgbClr val="09CF62"/>
                </a:solidFill>
                <a:latin typeface="Franklin Gothic Demi" panose="020B0603020102020204" pitchFamily="34" charset="0"/>
              </a:defRPr>
            </a:lvl1pPr>
            <a:lvl2pPr>
              <a:defRPr sz="3700" b="1" i="0">
                <a:solidFill>
                  <a:srgbClr val="09CF62"/>
                </a:solidFill>
                <a:latin typeface="Franklin Gothic Demi" panose="020B0603020102020204" pitchFamily="34" charset="0"/>
              </a:defRPr>
            </a:lvl2pPr>
            <a:lvl3pPr>
              <a:defRPr sz="3700" b="1" i="0">
                <a:solidFill>
                  <a:srgbClr val="09CF62"/>
                </a:solidFill>
                <a:latin typeface="Franklin Gothic Demi" panose="020B0603020102020204" pitchFamily="34" charset="0"/>
              </a:defRPr>
            </a:lvl3pPr>
            <a:lvl4pPr>
              <a:defRPr sz="3700" b="1" i="0">
                <a:solidFill>
                  <a:srgbClr val="09CF62"/>
                </a:solidFill>
                <a:latin typeface="Franklin Gothic Demi" panose="020B0603020102020204" pitchFamily="34" charset="0"/>
              </a:defRPr>
            </a:lvl4pPr>
            <a:lvl5pPr>
              <a:defRPr sz="3700" b="1" i="0">
                <a:solidFill>
                  <a:srgbClr val="09CF62"/>
                </a:solidFill>
                <a:latin typeface="Franklin Gothic Demi" panose="020B0603020102020204" pitchFamily="34" charset="0"/>
              </a:defRPr>
            </a:lvl5pPr>
          </a:lstStyle>
          <a:p>
            <a:pPr lvl="0"/>
            <a:r>
              <a:rPr lang="en-GB" dirty="0"/>
              <a:t>CLICK TO EDIT MASTER TEXT STYLE</a:t>
            </a:r>
            <a:endParaRPr lang="en-US" dirty="0"/>
          </a:p>
        </p:txBody>
      </p:sp>
      <p:sp>
        <p:nvSpPr>
          <p:cNvPr id="15" name="Picture Placeholder 37">
            <a:extLst>
              <a:ext uri="{FF2B5EF4-FFF2-40B4-BE49-F238E27FC236}">
                <a16:creationId xmlns:a16="http://schemas.microsoft.com/office/drawing/2014/main" id="{5E15BE12-EB22-F14B-AE41-0C72B477A4E5}"/>
              </a:ext>
            </a:extLst>
          </p:cNvPr>
          <p:cNvSpPr>
            <a:spLocks noGrp="1"/>
          </p:cNvSpPr>
          <p:nvPr>
            <p:ph type="pic" sz="quarter" idx="20"/>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51A44BDA-C72B-A94A-A3EB-267E404B8926}"/>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2" name="Text Placeholder 10">
            <a:extLst>
              <a:ext uri="{FF2B5EF4-FFF2-40B4-BE49-F238E27FC236}">
                <a16:creationId xmlns:a16="http://schemas.microsoft.com/office/drawing/2014/main" id="{89B49A89-E23B-F94F-91D8-8617550A3DA7}"/>
              </a:ext>
            </a:extLst>
          </p:cNvPr>
          <p:cNvSpPr>
            <a:spLocks noGrp="1"/>
          </p:cNvSpPr>
          <p:nvPr>
            <p:ph type="body" sz="quarter" idx="24"/>
          </p:nvPr>
        </p:nvSpPr>
        <p:spPr>
          <a:xfrm>
            <a:off x="437544" y="2499579"/>
            <a:ext cx="4670605" cy="3820258"/>
          </a:xfrm>
          <a:prstGeom prst="rect">
            <a:avLst/>
          </a:prstGeom>
        </p:spPr>
        <p:txBody>
          <a:bodyPr>
            <a:normAutofit/>
          </a:bodyPr>
          <a:lstStyle>
            <a:lvl1pPr marL="0" indent="0">
              <a:buClr>
                <a:srgbClr val="09CF62"/>
              </a:buClr>
              <a:buFontTx/>
              <a:buNone/>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0" name="Text Placeholder 10">
            <a:extLst>
              <a:ext uri="{FF2B5EF4-FFF2-40B4-BE49-F238E27FC236}">
                <a16:creationId xmlns:a16="http://schemas.microsoft.com/office/drawing/2014/main" id="{3CDCA6C9-E54C-4047-A443-8032B6F5B582}"/>
              </a:ext>
            </a:extLst>
          </p:cNvPr>
          <p:cNvSpPr>
            <a:spLocks noGrp="1"/>
          </p:cNvSpPr>
          <p:nvPr>
            <p:ph type="body" sz="quarter" idx="25"/>
          </p:nvPr>
        </p:nvSpPr>
        <p:spPr>
          <a:xfrm>
            <a:off x="5806125" y="4905051"/>
            <a:ext cx="4459665" cy="1344108"/>
          </a:xfrm>
          <a:prstGeom prst="rect">
            <a:avLst/>
          </a:prstGeom>
        </p:spPr>
        <p:txBody>
          <a:bodyPr>
            <a:normAutofit/>
          </a:bodyPr>
          <a:lstStyle>
            <a:lvl1pPr marL="171450" indent="-171450">
              <a:buClr>
                <a:srgbClr val="09CF62"/>
              </a:buClr>
              <a:buFont typeface=".Lucida Grande UI Regular"/>
              <a:buChar char="◆"/>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1" name="Picture Placeholder 37">
            <a:extLst>
              <a:ext uri="{FF2B5EF4-FFF2-40B4-BE49-F238E27FC236}">
                <a16:creationId xmlns:a16="http://schemas.microsoft.com/office/drawing/2014/main" id="{9AC22008-B1B0-5B43-8EB3-9855044717E6}"/>
              </a:ext>
            </a:extLst>
          </p:cNvPr>
          <p:cNvSpPr>
            <a:spLocks noGrp="1"/>
          </p:cNvSpPr>
          <p:nvPr>
            <p:ph type="pic" sz="quarter" idx="26"/>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23" name="Text Placeholder 22">
            <a:extLst>
              <a:ext uri="{FF2B5EF4-FFF2-40B4-BE49-F238E27FC236}">
                <a16:creationId xmlns:a16="http://schemas.microsoft.com/office/drawing/2014/main" id="{FE07724E-E362-C04E-9EFA-4F259559310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478016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een Layout 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5806551" y="3094581"/>
            <a:ext cx="4686300" cy="1691686"/>
          </a:xfrm>
          <a:prstGeom prst="rect">
            <a:avLst/>
          </a:prstGeom>
        </p:spPr>
        <p:txBody>
          <a:bodyPr>
            <a:noAutofit/>
          </a:bodyPr>
          <a:lstStyle>
            <a:lvl1pPr marL="0" indent="0">
              <a:buNone/>
              <a:defRPr sz="15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5806551" y="5040623"/>
            <a:ext cx="4686300" cy="244475"/>
          </a:xfrm>
          <a:prstGeom prst="rect">
            <a:avLst/>
          </a:prstGeom>
        </p:spPr>
        <p:txBody>
          <a:bodyPr>
            <a:noAutofit/>
          </a:bodyPr>
          <a:lstStyle>
            <a:lvl1pPr marL="0" indent="0">
              <a:buNone/>
              <a:defRPr sz="1200" b="0" i="0">
                <a:solidFill>
                  <a:srgbClr val="09CF62"/>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5807075" y="2945973"/>
            <a:ext cx="4686300" cy="46037"/>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5806551" y="5528580"/>
            <a:ext cx="4686300" cy="46037"/>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14" name="Picture Placeholder 37">
            <a:extLst>
              <a:ext uri="{FF2B5EF4-FFF2-40B4-BE49-F238E27FC236}">
                <a16:creationId xmlns:a16="http://schemas.microsoft.com/office/drawing/2014/main" id="{6F24FD6A-94E2-1C4D-8CBF-9C9CCDC52907}"/>
              </a:ext>
            </a:extLst>
          </p:cNvPr>
          <p:cNvSpPr>
            <a:spLocks noGrp="1"/>
          </p:cNvSpPr>
          <p:nvPr>
            <p:ph type="pic" sz="quarter" idx="19"/>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5" name="Text Placeholder 22">
            <a:extLst>
              <a:ext uri="{FF2B5EF4-FFF2-40B4-BE49-F238E27FC236}">
                <a16:creationId xmlns:a16="http://schemas.microsoft.com/office/drawing/2014/main" id="{91C787AF-034B-674D-A6D4-3DCDEC2168D3}"/>
              </a:ext>
            </a:extLst>
          </p:cNvPr>
          <p:cNvSpPr>
            <a:spLocks noGrp="1"/>
          </p:cNvSpPr>
          <p:nvPr>
            <p:ph type="body" sz="quarter" idx="20"/>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20" name="Picture Placeholder 37">
            <a:extLst>
              <a:ext uri="{FF2B5EF4-FFF2-40B4-BE49-F238E27FC236}">
                <a16:creationId xmlns:a16="http://schemas.microsoft.com/office/drawing/2014/main" id="{37428C6E-932A-B848-96E8-07AC86C96E76}"/>
              </a:ext>
            </a:extLst>
          </p:cNvPr>
          <p:cNvSpPr>
            <a:spLocks noGrp="1"/>
          </p:cNvSpPr>
          <p:nvPr>
            <p:ph type="pic" sz="quarter" idx="21"/>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21" name="Text Placeholder 22">
            <a:extLst>
              <a:ext uri="{FF2B5EF4-FFF2-40B4-BE49-F238E27FC236}">
                <a16:creationId xmlns:a16="http://schemas.microsoft.com/office/drawing/2014/main" id="{0C1D72D5-9BDF-AE49-8FDA-52BBAADA9ED8}"/>
              </a:ext>
            </a:extLst>
          </p:cNvPr>
          <p:cNvSpPr>
            <a:spLocks noGrp="1"/>
          </p:cNvSpPr>
          <p:nvPr>
            <p:ph type="body" sz="quarter" idx="22"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3564570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Layout 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22">
            <a:extLst>
              <a:ext uri="{FF2B5EF4-FFF2-40B4-BE49-F238E27FC236}">
                <a16:creationId xmlns:a16="http://schemas.microsoft.com/office/drawing/2014/main" id="{4D224832-B5AB-1F46-9ED6-6BCE54D931AC}"/>
              </a:ext>
            </a:extLst>
          </p:cNvPr>
          <p:cNvSpPr>
            <a:spLocks noGrp="1"/>
          </p:cNvSpPr>
          <p:nvPr>
            <p:ph type="body" sz="quarter" idx="15"/>
          </p:nvPr>
        </p:nvSpPr>
        <p:spPr>
          <a:xfrm>
            <a:off x="3740727" y="2982522"/>
            <a:ext cx="6752124" cy="2012964"/>
          </a:xfrm>
          <a:prstGeom prst="rect">
            <a:avLst/>
          </a:prstGeom>
        </p:spPr>
        <p:txBody>
          <a:bodyPr>
            <a:noAutofit/>
          </a:bodyPr>
          <a:lstStyle>
            <a:lvl1pPr marL="0" indent="0">
              <a:buNone/>
              <a:defRPr sz="15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2">
            <a:extLst>
              <a:ext uri="{FF2B5EF4-FFF2-40B4-BE49-F238E27FC236}">
                <a16:creationId xmlns:a16="http://schemas.microsoft.com/office/drawing/2014/main" id="{03A5AB15-C8E4-2B41-BAD0-2468FC4AC639}"/>
              </a:ext>
            </a:extLst>
          </p:cNvPr>
          <p:cNvSpPr>
            <a:spLocks noGrp="1"/>
          </p:cNvSpPr>
          <p:nvPr>
            <p:ph type="body" sz="quarter" idx="16"/>
          </p:nvPr>
        </p:nvSpPr>
        <p:spPr>
          <a:xfrm>
            <a:off x="3740727" y="5164795"/>
            <a:ext cx="6752124" cy="537735"/>
          </a:xfrm>
          <a:prstGeom prst="rect">
            <a:avLst/>
          </a:prstGeom>
        </p:spPr>
        <p:txBody>
          <a:bodyPr>
            <a:noAutofit/>
          </a:bodyPr>
          <a:lstStyle>
            <a:lvl1pPr marL="0" indent="0">
              <a:buNone/>
              <a:defRPr sz="1200" b="0" i="0">
                <a:solidFill>
                  <a:srgbClr val="09CF62"/>
                </a:solidFill>
                <a:latin typeface="Franklin Gothic Book" panose="020B0503020102020204" pitchFamily="34" charset="0"/>
              </a:defRPr>
            </a:lvl1pPr>
          </a:lstStyle>
          <a:p>
            <a:pPr lvl="0"/>
            <a:r>
              <a:rPr lang="en-GB" dirty="0"/>
              <a:t>Click to edit Master text</a:t>
            </a:r>
            <a:endParaRPr lang="en-US" dirty="0"/>
          </a:p>
        </p:txBody>
      </p:sp>
      <p:sp>
        <p:nvSpPr>
          <p:cNvPr id="13" name="SmartArt Placeholder 12">
            <a:extLst>
              <a:ext uri="{FF2B5EF4-FFF2-40B4-BE49-F238E27FC236}">
                <a16:creationId xmlns:a16="http://schemas.microsoft.com/office/drawing/2014/main" id="{DF9EF29D-0642-0046-B3C4-E9DA1318EA8C}"/>
              </a:ext>
            </a:extLst>
          </p:cNvPr>
          <p:cNvSpPr>
            <a:spLocks noGrp="1"/>
          </p:cNvSpPr>
          <p:nvPr>
            <p:ph type="dgm" sz="quarter" idx="17"/>
          </p:nvPr>
        </p:nvSpPr>
        <p:spPr>
          <a:xfrm>
            <a:off x="3741251" y="2716051"/>
            <a:ext cx="6752124" cy="58651"/>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29" name="SmartArt Placeholder 12">
            <a:extLst>
              <a:ext uri="{FF2B5EF4-FFF2-40B4-BE49-F238E27FC236}">
                <a16:creationId xmlns:a16="http://schemas.microsoft.com/office/drawing/2014/main" id="{2379AB02-2AB3-8A49-8CF0-677D57F548B8}"/>
              </a:ext>
            </a:extLst>
          </p:cNvPr>
          <p:cNvSpPr>
            <a:spLocks noGrp="1"/>
          </p:cNvSpPr>
          <p:nvPr>
            <p:ph type="dgm" sz="quarter" idx="18"/>
          </p:nvPr>
        </p:nvSpPr>
        <p:spPr>
          <a:xfrm>
            <a:off x="3740727" y="5910349"/>
            <a:ext cx="6752124" cy="58651"/>
          </a:xfrm>
          <a:prstGeom prst="rect">
            <a:avLst/>
          </a:prstGeom>
          <a:solidFill>
            <a:srgbClr val="09CF62"/>
          </a:solidFill>
        </p:spPr>
        <p:txBody>
          <a:bodyPr>
            <a:noAutofit/>
          </a:bodyPr>
          <a:lstStyle>
            <a:lvl1pPr marL="0" indent="0">
              <a:buNone/>
              <a:defRPr sz="100">
                <a:solidFill>
                  <a:srgbClr val="09CF62"/>
                </a:solidFill>
                <a:latin typeface="Franklin Gothic Medium" panose="020B0603020102020204" pitchFamily="34" charset="0"/>
              </a:defRPr>
            </a:lvl1pPr>
          </a:lstStyle>
          <a:p>
            <a:endParaRPr lang="en-US"/>
          </a:p>
        </p:txBody>
      </p:sp>
      <p:sp>
        <p:nvSpPr>
          <p:cNvPr id="5" name="Picture Placeholder 4">
            <a:extLst>
              <a:ext uri="{FF2B5EF4-FFF2-40B4-BE49-F238E27FC236}">
                <a16:creationId xmlns:a16="http://schemas.microsoft.com/office/drawing/2014/main" id="{90DBCA66-9207-CB4F-A6AB-88EDACF06B9E}"/>
              </a:ext>
            </a:extLst>
          </p:cNvPr>
          <p:cNvSpPr>
            <a:spLocks noGrp="1"/>
          </p:cNvSpPr>
          <p:nvPr>
            <p:ph type="pic" sz="quarter" idx="19"/>
          </p:nvPr>
        </p:nvSpPr>
        <p:spPr>
          <a:xfrm>
            <a:off x="422275" y="2706688"/>
            <a:ext cx="3062288" cy="3262312"/>
          </a:xfrm>
          <a:prstGeom prst="rect">
            <a:avLst/>
          </a:prstGeom>
        </p:spPr>
        <p:txBody>
          <a:bodyPr/>
          <a:lstStyle>
            <a:lvl1pPr algn="ctr">
              <a:defRPr sz="1200">
                <a:solidFill>
                  <a:schemeClr val="accent6"/>
                </a:solidFill>
                <a:latin typeface="Franklin Gothic Medium" panose="020B0603020102020204" pitchFamily="34" charset="0"/>
              </a:defRPr>
            </a:lvl1pPr>
          </a:lstStyle>
          <a:p>
            <a:endParaRPr lang="en-US"/>
          </a:p>
        </p:txBody>
      </p:sp>
      <p:sp>
        <p:nvSpPr>
          <p:cNvPr id="15" name="Picture Placeholder 37">
            <a:extLst>
              <a:ext uri="{FF2B5EF4-FFF2-40B4-BE49-F238E27FC236}">
                <a16:creationId xmlns:a16="http://schemas.microsoft.com/office/drawing/2014/main" id="{0E48FCD8-4183-7544-B341-AA7C161580DF}"/>
              </a:ext>
            </a:extLst>
          </p:cNvPr>
          <p:cNvSpPr>
            <a:spLocks noGrp="1"/>
          </p:cNvSpPr>
          <p:nvPr>
            <p:ph type="pic" sz="quarter" idx="20"/>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40FB1ED2-5642-444F-9D0A-A8514FB7927C}"/>
              </a:ext>
            </a:extLst>
          </p:cNvPr>
          <p:cNvSpPr>
            <a:spLocks noGrp="1"/>
          </p:cNvSpPr>
          <p:nvPr>
            <p:ph type="body" sz="quarter" idx="21"/>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6" name="Picture Placeholder 37">
            <a:extLst>
              <a:ext uri="{FF2B5EF4-FFF2-40B4-BE49-F238E27FC236}">
                <a16:creationId xmlns:a16="http://schemas.microsoft.com/office/drawing/2014/main" id="{AD236F26-32EF-CE4D-8B97-8D432C393745}"/>
              </a:ext>
            </a:extLst>
          </p:cNvPr>
          <p:cNvSpPr>
            <a:spLocks noGrp="1"/>
          </p:cNvSpPr>
          <p:nvPr>
            <p:ph type="pic" sz="quarter" idx="22"/>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21" name="Text Placeholder 22">
            <a:extLst>
              <a:ext uri="{FF2B5EF4-FFF2-40B4-BE49-F238E27FC236}">
                <a16:creationId xmlns:a16="http://schemas.microsoft.com/office/drawing/2014/main" id="{546C163B-6E6A-AD4A-B098-271F8CA1C971}"/>
              </a:ext>
            </a:extLst>
          </p:cNvPr>
          <p:cNvSpPr>
            <a:spLocks noGrp="1"/>
          </p:cNvSpPr>
          <p:nvPr>
            <p:ph type="body" sz="quarter" idx="23"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465195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een Layout F">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37">
            <a:extLst>
              <a:ext uri="{FF2B5EF4-FFF2-40B4-BE49-F238E27FC236}">
                <a16:creationId xmlns:a16="http://schemas.microsoft.com/office/drawing/2014/main" id="{6854E3F5-D0A6-0843-B4C5-6709F13A42D0}"/>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0" name="Text Placeholder 22">
            <a:extLst>
              <a:ext uri="{FF2B5EF4-FFF2-40B4-BE49-F238E27FC236}">
                <a16:creationId xmlns:a16="http://schemas.microsoft.com/office/drawing/2014/main" id="{003E689E-E395-BC4B-A504-A7C04B9BA5C0}"/>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3" name="Picture Placeholder 37">
            <a:extLst>
              <a:ext uri="{FF2B5EF4-FFF2-40B4-BE49-F238E27FC236}">
                <a16:creationId xmlns:a16="http://schemas.microsoft.com/office/drawing/2014/main" id="{455E8406-C8DB-EF49-B4FA-77CFF63F4719}"/>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14" name="Text Placeholder 22">
            <a:extLst>
              <a:ext uri="{FF2B5EF4-FFF2-40B4-BE49-F238E27FC236}">
                <a16:creationId xmlns:a16="http://schemas.microsoft.com/office/drawing/2014/main" id="{13C2A665-4936-1A4F-B435-0330D249C667}"/>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
        <p:nvSpPr>
          <p:cNvPr id="15" name="Table Placeholder 9">
            <a:extLst>
              <a:ext uri="{FF2B5EF4-FFF2-40B4-BE49-F238E27FC236}">
                <a16:creationId xmlns:a16="http://schemas.microsoft.com/office/drawing/2014/main" id="{BB07F1A5-5DBF-B74F-9173-1B31BF858E6B}"/>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9CF62"/>
                </a:solidFill>
              </a:defRPr>
            </a:lvl1pPr>
          </a:lstStyle>
          <a:p>
            <a:endParaRPr lang="en-US"/>
          </a:p>
        </p:txBody>
      </p:sp>
    </p:spTree>
    <p:extLst>
      <p:ext uri="{BB962C8B-B14F-4D97-AF65-F5344CB8AC3E}">
        <p14:creationId xmlns:p14="http://schemas.microsoft.com/office/powerpoint/2010/main" val="2440802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een Layout 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38217-8BC5-5243-B325-D5FAC22248F4}"/>
              </a:ext>
            </a:extLst>
          </p:cNvPr>
          <p:cNvSpPr>
            <a:spLocks noGrp="1"/>
          </p:cNvSpPr>
          <p:nvPr>
            <p:ph type="ctrTitle" hasCustomPrompt="1"/>
          </p:nvPr>
        </p:nvSpPr>
        <p:spPr>
          <a:xfrm>
            <a:off x="421849" y="537902"/>
            <a:ext cx="4687479" cy="1158923"/>
          </a:xfrm>
          <a:prstGeom prst="rect">
            <a:avLst/>
          </a:prstGeom>
        </p:spPr>
        <p:txBody>
          <a:bodyPr anchor="b">
            <a:normAutofit/>
          </a:bodyPr>
          <a:lstStyle>
            <a:lvl1pPr algn="l">
              <a:defRPr sz="3700" b="1" i="0">
                <a:solidFill>
                  <a:srgbClr val="09CF62"/>
                </a:solidFill>
                <a:latin typeface="Franklin Gothic Demi" panose="020B06030201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23F2607C-DCEB-2C4D-9C5E-34E6C068EA84}"/>
              </a:ext>
            </a:extLst>
          </p:cNvPr>
          <p:cNvSpPr>
            <a:spLocks noGrp="1"/>
          </p:cNvSpPr>
          <p:nvPr>
            <p:ph type="subTitle" idx="1"/>
          </p:nvPr>
        </p:nvSpPr>
        <p:spPr>
          <a:xfrm>
            <a:off x="421849" y="1787617"/>
            <a:ext cx="9144000" cy="621170"/>
          </a:xfrm>
          <a:prstGeom prst="rect">
            <a:avLst/>
          </a:prstGeom>
        </p:spPr>
        <p:txBody>
          <a:bodyPr>
            <a:normAutofit/>
          </a:bodyPr>
          <a:lstStyle>
            <a:lvl1pPr marL="0" indent="0" algn="l">
              <a:buNone/>
              <a:defRPr sz="1500">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BB05D66-8ED8-A544-982F-8409BC82939B}"/>
              </a:ext>
            </a:extLst>
          </p:cNvPr>
          <p:cNvSpPr/>
          <p:nvPr userDrawn="1"/>
        </p:nvSpPr>
        <p:spPr>
          <a:xfrm>
            <a:off x="421849" y="0"/>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FC7C228-92F1-8348-B70F-0787A1110005}"/>
              </a:ext>
            </a:extLst>
          </p:cNvPr>
          <p:cNvSpPr/>
          <p:nvPr userDrawn="1"/>
        </p:nvSpPr>
        <p:spPr>
          <a:xfrm>
            <a:off x="421849" y="6721475"/>
            <a:ext cx="1868864" cy="13652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0">
            <a:extLst>
              <a:ext uri="{FF2B5EF4-FFF2-40B4-BE49-F238E27FC236}">
                <a16:creationId xmlns:a16="http://schemas.microsoft.com/office/drawing/2014/main" id="{BBCA6FB4-F802-514A-A0BB-8C21AD2B7CA2}"/>
              </a:ext>
            </a:extLst>
          </p:cNvPr>
          <p:cNvSpPr>
            <a:spLocks noGrp="1"/>
          </p:cNvSpPr>
          <p:nvPr>
            <p:ph type="body" sz="quarter" idx="12"/>
          </p:nvPr>
        </p:nvSpPr>
        <p:spPr>
          <a:xfrm>
            <a:off x="421849" y="3252435"/>
            <a:ext cx="4686300" cy="3067664"/>
          </a:xfrm>
          <a:prstGeom prst="rect">
            <a:avLst/>
          </a:prstGeom>
        </p:spPr>
        <p:txBody>
          <a:bodyPr>
            <a:normAutofit/>
          </a:bodyPr>
          <a:lstStyle>
            <a:lvl1pPr marL="228600" indent="-228600">
              <a:buClr>
                <a:srgbClr val="09CF62"/>
              </a:buClr>
              <a:buFont typeface="+mj-lt"/>
              <a:buAutoNum type="arabicPeriod"/>
              <a:defRPr sz="1000" b="0" i="0">
                <a:solidFill>
                  <a:schemeClr val="tx1"/>
                </a:solidFill>
                <a:latin typeface="Franklin Gothic Book" panose="020B05030201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D494AB2D-785F-6346-B788-B6F6C84E2DFE}"/>
              </a:ext>
            </a:extLst>
          </p:cNvPr>
          <p:cNvSpPr>
            <a:spLocks noGrp="1"/>
          </p:cNvSpPr>
          <p:nvPr>
            <p:ph type="body" sz="quarter" idx="13"/>
          </p:nvPr>
        </p:nvSpPr>
        <p:spPr>
          <a:xfrm>
            <a:off x="422275" y="2936875"/>
            <a:ext cx="4686300" cy="244475"/>
          </a:xfrm>
          <a:prstGeom prst="rect">
            <a:avLst/>
          </a:prstGeom>
        </p:spPr>
        <p:txBody>
          <a:bodyPr>
            <a:noAutofit/>
          </a:bodyPr>
          <a:lstStyle>
            <a:lvl1pPr marL="0" indent="0">
              <a:buNone/>
              <a:defRPr sz="1000">
                <a:solidFill>
                  <a:srgbClr val="09CF62"/>
                </a:solidFill>
                <a:latin typeface="Franklin Gothic Medium" panose="020B0603020102020204" pitchFamily="34" charset="0"/>
              </a:defRPr>
            </a:lvl1pPr>
          </a:lstStyle>
          <a:p>
            <a:pPr lvl="0"/>
            <a:r>
              <a:rPr lang="en-GB" dirty="0"/>
              <a:t>Click to edit Master text</a:t>
            </a:r>
            <a:endParaRPr lang="en-US" dirty="0"/>
          </a:p>
        </p:txBody>
      </p:sp>
      <p:sp>
        <p:nvSpPr>
          <p:cNvPr id="26" name="Right Triangle 25">
            <a:extLst>
              <a:ext uri="{FF2B5EF4-FFF2-40B4-BE49-F238E27FC236}">
                <a16:creationId xmlns:a16="http://schemas.microsoft.com/office/drawing/2014/main" id="{7F6A757E-567D-5E4C-9F49-4E9704083C77}"/>
              </a:ext>
            </a:extLst>
          </p:cNvPr>
          <p:cNvSpPr/>
          <p:nvPr userDrawn="1"/>
        </p:nvSpPr>
        <p:spPr>
          <a:xfrm rot="10800000">
            <a:off x="10143241" y="0"/>
            <a:ext cx="2048759" cy="2048759"/>
          </a:xfrm>
          <a:prstGeom prst="rtTriangle">
            <a:avLst/>
          </a:prstGeom>
          <a:solidFill>
            <a:srgbClr val="09CF62">
              <a:alpha val="4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able Placeholder 9">
            <a:extLst>
              <a:ext uri="{FF2B5EF4-FFF2-40B4-BE49-F238E27FC236}">
                <a16:creationId xmlns:a16="http://schemas.microsoft.com/office/drawing/2014/main" id="{1808CE9D-F744-824C-9933-2BDA2095DCD4}"/>
              </a:ext>
            </a:extLst>
          </p:cNvPr>
          <p:cNvSpPr>
            <a:spLocks noGrp="1"/>
          </p:cNvSpPr>
          <p:nvPr>
            <p:ph type="tbl" sz="quarter" idx="14"/>
          </p:nvPr>
        </p:nvSpPr>
        <p:spPr>
          <a:xfrm>
            <a:off x="5627688" y="2936875"/>
            <a:ext cx="5053012" cy="3382963"/>
          </a:xfrm>
          <a:prstGeom prst="rect">
            <a:avLst/>
          </a:prstGeom>
          <a:ln>
            <a:noFill/>
          </a:ln>
        </p:spPr>
        <p:txBody>
          <a:bodyPr>
            <a:normAutofit/>
          </a:bodyPr>
          <a:lstStyle>
            <a:lvl1pPr>
              <a:defRPr sz="1400">
                <a:solidFill>
                  <a:srgbClr val="09CF62"/>
                </a:solidFill>
              </a:defRPr>
            </a:lvl1pPr>
          </a:lstStyle>
          <a:p>
            <a:endParaRPr lang="en-US"/>
          </a:p>
        </p:txBody>
      </p:sp>
      <p:sp>
        <p:nvSpPr>
          <p:cNvPr id="11" name="Picture Placeholder 37">
            <a:extLst>
              <a:ext uri="{FF2B5EF4-FFF2-40B4-BE49-F238E27FC236}">
                <a16:creationId xmlns:a16="http://schemas.microsoft.com/office/drawing/2014/main" id="{4B819C06-5A6E-4A4D-AD19-57C2501A1FA4}"/>
              </a:ext>
            </a:extLst>
          </p:cNvPr>
          <p:cNvSpPr>
            <a:spLocks noGrp="1"/>
          </p:cNvSpPr>
          <p:nvPr>
            <p:ph type="pic" sz="quarter" idx="18"/>
          </p:nvPr>
        </p:nvSpPr>
        <p:spPr>
          <a:xfrm>
            <a:off x="8695944" y="6520344"/>
            <a:ext cx="3496056" cy="334903"/>
          </a:xfrm>
          <a:prstGeom prst="rect">
            <a:avLst/>
          </a:prstGeom>
          <a:solidFill>
            <a:srgbClr val="09CF62"/>
          </a:solidFill>
        </p:spPr>
        <p:txBody>
          <a:bodyPr/>
          <a:lstStyle>
            <a:lvl1pPr>
              <a:defRPr sz="100">
                <a:solidFill>
                  <a:schemeClr val="accent6"/>
                </a:solidFill>
              </a:defRPr>
            </a:lvl1pPr>
          </a:lstStyle>
          <a:p>
            <a:endParaRPr lang="en-US"/>
          </a:p>
        </p:txBody>
      </p:sp>
      <p:sp>
        <p:nvSpPr>
          <p:cNvPr id="12" name="Text Placeholder 22">
            <a:extLst>
              <a:ext uri="{FF2B5EF4-FFF2-40B4-BE49-F238E27FC236}">
                <a16:creationId xmlns:a16="http://schemas.microsoft.com/office/drawing/2014/main" id="{0DD62B45-9A49-5B41-BCDC-E68C560727FE}"/>
              </a:ext>
            </a:extLst>
          </p:cNvPr>
          <p:cNvSpPr>
            <a:spLocks noGrp="1"/>
          </p:cNvSpPr>
          <p:nvPr>
            <p:ph type="body" sz="quarter" idx="19"/>
          </p:nvPr>
        </p:nvSpPr>
        <p:spPr>
          <a:xfrm>
            <a:off x="8748745" y="6571526"/>
            <a:ext cx="3301886" cy="182940"/>
          </a:xfrm>
          <a:prstGeom prst="rect">
            <a:avLst/>
          </a:prstGeom>
        </p:spPr>
        <p:txBody>
          <a:bodyPr>
            <a:noAutofit/>
          </a:bodyPr>
          <a:lstStyle>
            <a:lvl1pPr marL="0" indent="0">
              <a:buNone/>
              <a:defRPr sz="1000">
                <a:solidFill>
                  <a:schemeClr val="bg1"/>
                </a:solidFill>
                <a:latin typeface="Franklin Gothic Medium" panose="020B0603020102020204" pitchFamily="34" charset="0"/>
              </a:defRPr>
            </a:lvl1pPr>
          </a:lstStyle>
          <a:p>
            <a:pPr lvl="0"/>
            <a:r>
              <a:rPr lang="en-GB" dirty="0"/>
              <a:t>Click to edit Master text</a:t>
            </a:r>
            <a:endParaRPr lang="en-US" dirty="0"/>
          </a:p>
        </p:txBody>
      </p:sp>
      <p:sp>
        <p:nvSpPr>
          <p:cNvPr id="15" name="Picture Placeholder 37">
            <a:extLst>
              <a:ext uri="{FF2B5EF4-FFF2-40B4-BE49-F238E27FC236}">
                <a16:creationId xmlns:a16="http://schemas.microsoft.com/office/drawing/2014/main" id="{065CFA17-0995-1F47-A97D-8B4058AF9C13}"/>
              </a:ext>
            </a:extLst>
          </p:cNvPr>
          <p:cNvSpPr>
            <a:spLocks noGrp="1"/>
          </p:cNvSpPr>
          <p:nvPr>
            <p:ph type="pic" sz="quarter" idx="20"/>
          </p:nvPr>
        </p:nvSpPr>
        <p:spPr>
          <a:xfrm>
            <a:off x="11703050" y="129117"/>
            <a:ext cx="305449" cy="296205"/>
          </a:xfrm>
          <a:prstGeom prst="rect">
            <a:avLst/>
          </a:prstGeom>
          <a:solidFill>
            <a:srgbClr val="09CF62"/>
          </a:solidFill>
        </p:spPr>
        <p:txBody>
          <a:bodyPr/>
          <a:lstStyle>
            <a:lvl1pPr>
              <a:defRPr sz="100">
                <a:solidFill>
                  <a:schemeClr val="accent6"/>
                </a:solidFill>
              </a:defRPr>
            </a:lvl1pPr>
          </a:lstStyle>
          <a:p>
            <a:endParaRPr lang="en-US"/>
          </a:p>
        </p:txBody>
      </p:sp>
      <p:sp>
        <p:nvSpPr>
          <p:cNvPr id="17" name="Text Placeholder 22">
            <a:extLst>
              <a:ext uri="{FF2B5EF4-FFF2-40B4-BE49-F238E27FC236}">
                <a16:creationId xmlns:a16="http://schemas.microsoft.com/office/drawing/2014/main" id="{B10B65EE-48BF-A14A-8E69-7D01AE47F6EE}"/>
              </a:ext>
            </a:extLst>
          </p:cNvPr>
          <p:cNvSpPr>
            <a:spLocks noGrp="1"/>
          </p:cNvSpPr>
          <p:nvPr>
            <p:ph type="body" sz="quarter" idx="21" hasCustomPrompt="1"/>
          </p:nvPr>
        </p:nvSpPr>
        <p:spPr>
          <a:xfrm>
            <a:off x="11383348" y="162898"/>
            <a:ext cx="625152" cy="236094"/>
          </a:xfrm>
          <a:prstGeom prst="rect">
            <a:avLst/>
          </a:prstGeom>
        </p:spPr>
        <p:txBody>
          <a:bodyPr>
            <a:noAutofit/>
          </a:bodyPr>
          <a:lstStyle>
            <a:lvl1pPr marL="0" indent="0" algn="r">
              <a:buNone/>
              <a:defRPr sz="900">
                <a:solidFill>
                  <a:schemeClr val="bg1"/>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1468713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E43FF-8D1A-4248-A552-2F67825C5F4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2E7D6C1-91DD-2C4A-B94A-9FE6892EF5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875D019-B18F-D04A-A2CB-48D7F062BAF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A902D65-F03E-C941-9775-E756A22C2E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5904D-36EF-C64E-8FC3-A5D78D7E8BFA}"/>
              </a:ext>
            </a:extLst>
          </p:cNvPr>
          <p:cNvSpPr>
            <a:spLocks noGrp="1"/>
          </p:cNvSpPr>
          <p:nvPr>
            <p:ph type="sldNum" sz="quarter" idx="12"/>
          </p:nvPr>
        </p:nvSpPr>
        <p:spPr/>
        <p:txBody>
          <a:bodyPr/>
          <a:lstStyle/>
          <a:p>
            <a:fld id="{9DC8C0AF-4BCF-3C45-B4C0-C1513938E1D4}" type="slidenum">
              <a:rPr lang="en-US" smtClean="0"/>
              <a:t>‹Nº›</a:t>
            </a:fld>
            <a:endParaRPr lang="en-US"/>
          </a:p>
        </p:txBody>
      </p:sp>
    </p:spTree>
    <p:extLst>
      <p:ext uri="{BB962C8B-B14F-4D97-AF65-F5344CB8AC3E}">
        <p14:creationId xmlns:p14="http://schemas.microsoft.com/office/powerpoint/2010/main" val="1620840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Red Section Breaker">
    <p:spTree>
      <p:nvGrpSpPr>
        <p:cNvPr id="1" name=""/>
        <p:cNvGrpSpPr/>
        <p:nvPr/>
      </p:nvGrpSpPr>
      <p:grpSpPr>
        <a:xfrm>
          <a:off x="0" y="0"/>
          <a:ext cx="0" cy="0"/>
          <a:chOff x="0" y="0"/>
          <a:chExt cx="0" cy="0"/>
        </a:xfrm>
      </p:grpSpPr>
      <p:sp>
        <p:nvSpPr>
          <p:cNvPr id="43" name="Picture Placeholder 42">
            <a:extLst>
              <a:ext uri="{FF2B5EF4-FFF2-40B4-BE49-F238E27FC236}">
                <a16:creationId xmlns:a16="http://schemas.microsoft.com/office/drawing/2014/main" id="{DC9AD07E-0BD2-CA44-9800-23B1C4A9F488}"/>
              </a:ext>
            </a:extLst>
          </p:cNvPr>
          <p:cNvSpPr>
            <a:spLocks noGrp="1"/>
          </p:cNvSpPr>
          <p:nvPr>
            <p:ph type="pic" sz="quarter" idx="15"/>
          </p:nvPr>
        </p:nvSpPr>
        <p:spPr>
          <a:xfrm>
            <a:off x="0" y="0"/>
            <a:ext cx="7607300" cy="6858000"/>
          </a:xfrm>
          <a:prstGeom prst="rtTriangle">
            <a:avLst/>
          </a:prstGeom>
          <a:solidFill>
            <a:srgbClr val="F37160"/>
          </a:solidFill>
        </p:spPr>
        <p:txBody>
          <a:bodyPr/>
          <a:lstStyle>
            <a:lvl1pPr>
              <a:defRPr>
                <a:solidFill>
                  <a:srgbClr val="F37160"/>
                </a:solidFill>
                <a:latin typeface="Franklin Gothic Medium" panose="020B0603020102020204" pitchFamily="34" charset="0"/>
              </a:defRPr>
            </a:lvl1pPr>
          </a:lstStyle>
          <a:p>
            <a:endParaRPr lang="en-US"/>
          </a:p>
        </p:txBody>
      </p:sp>
      <p:sp>
        <p:nvSpPr>
          <p:cNvPr id="45" name="Picture Placeholder 44">
            <a:extLst>
              <a:ext uri="{FF2B5EF4-FFF2-40B4-BE49-F238E27FC236}">
                <a16:creationId xmlns:a16="http://schemas.microsoft.com/office/drawing/2014/main" id="{02278451-2E4D-0D4C-A9D9-5845355F8E41}"/>
              </a:ext>
            </a:extLst>
          </p:cNvPr>
          <p:cNvSpPr>
            <a:spLocks noGrp="1"/>
          </p:cNvSpPr>
          <p:nvPr>
            <p:ph type="pic" sz="quarter" idx="16"/>
          </p:nvPr>
        </p:nvSpPr>
        <p:spPr>
          <a:xfrm rot="16200000">
            <a:off x="6385383" y="1028939"/>
            <a:ext cx="5724144" cy="5889093"/>
          </a:xfrm>
          <a:prstGeom prst="rtTriangle">
            <a:avLst/>
          </a:prstGeom>
          <a:solidFill>
            <a:schemeClr val="bg1">
              <a:alpha val="40000"/>
            </a:schemeClr>
          </a:solidFill>
        </p:spPr>
        <p:txBody>
          <a:bodyPr/>
          <a:lstStyle>
            <a:lvl1pPr>
              <a:defRPr sz="100">
                <a:solidFill>
                  <a:schemeClr val="bg1"/>
                </a:solidFill>
                <a:latin typeface="Franklin Gothic Medium" panose="020B0603020102020204" pitchFamily="34" charset="0"/>
              </a:defRPr>
            </a:lvl1pPr>
          </a:lstStyle>
          <a:p>
            <a:endParaRPr lang="en-US"/>
          </a:p>
        </p:txBody>
      </p:sp>
      <p:sp>
        <p:nvSpPr>
          <p:cNvPr id="12" name="Title 1">
            <a:extLst>
              <a:ext uri="{FF2B5EF4-FFF2-40B4-BE49-F238E27FC236}">
                <a16:creationId xmlns:a16="http://schemas.microsoft.com/office/drawing/2014/main" id="{FE0F02F7-30B9-3248-A701-2ECBA573C5BE}"/>
              </a:ext>
            </a:extLst>
          </p:cNvPr>
          <p:cNvSpPr>
            <a:spLocks noGrp="1"/>
          </p:cNvSpPr>
          <p:nvPr>
            <p:ph type="ctrTitle" hasCustomPrompt="1"/>
          </p:nvPr>
        </p:nvSpPr>
        <p:spPr>
          <a:xfrm>
            <a:off x="498917" y="3973486"/>
            <a:ext cx="4687479" cy="1158923"/>
          </a:xfrm>
          <a:prstGeom prst="rect">
            <a:avLst/>
          </a:prstGeom>
        </p:spPr>
        <p:txBody>
          <a:bodyPr anchor="b">
            <a:normAutofit/>
          </a:bodyPr>
          <a:lstStyle>
            <a:lvl1pPr algn="l">
              <a:defRPr sz="3700" b="1" i="0">
                <a:solidFill>
                  <a:schemeClr val="bg1"/>
                </a:solidFill>
                <a:latin typeface="Franklin Gothic Demi" panose="020B0603020102020204" pitchFamily="34" charset="0"/>
              </a:defRPr>
            </a:lvl1pPr>
          </a:lstStyle>
          <a:p>
            <a:r>
              <a:rPr lang="en-GB" dirty="0"/>
              <a:t>CLICK TO EDIT MASTER TITLE STYLE</a:t>
            </a:r>
            <a:endParaRPr lang="en-US" dirty="0"/>
          </a:p>
        </p:txBody>
      </p:sp>
      <p:sp>
        <p:nvSpPr>
          <p:cNvPr id="13" name="Subtitle 2">
            <a:extLst>
              <a:ext uri="{FF2B5EF4-FFF2-40B4-BE49-F238E27FC236}">
                <a16:creationId xmlns:a16="http://schemas.microsoft.com/office/drawing/2014/main" id="{23530269-6363-A640-BAA8-1EF79AA8A975}"/>
              </a:ext>
            </a:extLst>
          </p:cNvPr>
          <p:cNvSpPr>
            <a:spLocks noGrp="1"/>
          </p:cNvSpPr>
          <p:nvPr>
            <p:ph type="subTitle" idx="1"/>
          </p:nvPr>
        </p:nvSpPr>
        <p:spPr>
          <a:xfrm>
            <a:off x="511175" y="5290095"/>
            <a:ext cx="9144000" cy="621170"/>
          </a:xfrm>
          <a:prstGeom prst="rect">
            <a:avLst/>
          </a:prstGeom>
        </p:spPr>
        <p:txBody>
          <a:bodyPr>
            <a:normAutofit/>
          </a:bodyPr>
          <a:lstStyle>
            <a:lvl1pPr marL="0" indent="0" algn="l">
              <a:buNone/>
              <a:defRPr sz="1500">
                <a:solidFill>
                  <a:schemeClr val="bg1"/>
                </a:solidFill>
                <a:latin typeface="Franklin Gothic Medium" panose="020B06030201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8" name="Picture Placeholder 37">
            <a:extLst>
              <a:ext uri="{FF2B5EF4-FFF2-40B4-BE49-F238E27FC236}">
                <a16:creationId xmlns:a16="http://schemas.microsoft.com/office/drawing/2014/main" id="{3AE4D4ED-6DB2-EB48-8DAC-0B18E4DD7ED2}"/>
              </a:ext>
            </a:extLst>
          </p:cNvPr>
          <p:cNvSpPr>
            <a:spLocks noGrp="1"/>
          </p:cNvSpPr>
          <p:nvPr>
            <p:ph type="pic" sz="quarter" idx="26"/>
          </p:nvPr>
        </p:nvSpPr>
        <p:spPr>
          <a:xfrm>
            <a:off x="11703051" y="136525"/>
            <a:ext cx="305449" cy="296205"/>
          </a:xfrm>
          <a:prstGeom prst="rect">
            <a:avLst/>
          </a:prstGeom>
          <a:solidFill>
            <a:srgbClr val="FEF1EF"/>
          </a:solidFill>
        </p:spPr>
        <p:txBody>
          <a:bodyPr/>
          <a:lstStyle>
            <a:lvl1pPr>
              <a:defRPr sz="100">
                <a:solidFill>
                  <a:schemeClr val="accent6"/>
                </a:solidFill>
              </a:defRPr>
            </a:lvl1pPr>
          </a:lstStyle>
          <a:p>
            <a:endParaRPr lang="en-US"/>
          </a:p>
        </p:txBody>
      </p:sp>
      <p:sp>
        <p:nvSpPr>
          <p:cNvPr id="9" name="Text Placeholder 22">
            <a:extLst>
              <a:ext uri="{FF2B5EF4-FFF2-40B4-BE49-F238E27FC236}">
                <a16:creationId xmlns:a16="http://schemas.microsoft.com/office/drawing/2014/main" id="{2E07ADE6-3276-7049-824E-F6B5F489E613}"/>
              </a:ext>
            </a:extLst>
          </p:cNvPr>
          <p:cNvSpPr>
            <a:spLocks noGrp="1"/>
          </p:cNvSpPr>
          <p:nvPr>
            <p:ph type="body" sz="quarter" idx="27" hasCustomPrompt="1"/>
          </p:nvPr>
        </p:nvSpPr>
        <p:spPr>
          <a:xfrm>
            <a:off x="11383348" y="162898"/>
            <a:ext cx="625152" cy="236094"/>
          </a:xfrm>
          <a:prstGeom prst="rect">
            <a:avLst/>
          </a:prstGeom>
        </p:spPr>
        <p:txBody>
          <a:bodyPr>
            <a:noAutofit/>
          </a:bodyPr>
          <a:lstStyle>
            <a:lvl1pPr marL="0" indent="0" algn="r">
              <a:buNone/>
              <a:defRPr sz="900">
                <a:solidFill>
                  <a:srgbClr val="F37160"/>
                </a:solidFill>
                <a:latin typeface="Franklin Gothic Medium" panose="020B0603020102020204" pitchFamily="34" charset="0"/>
              </a:defRPr>
            </a:lvl1pPr>
          </a:lstStyle>
          <a:p>
            <a:pPr lvl="0"/>
            <a:r>
              <a:rPr lang="en-GB" dirty="0"/>
              <a:t>Page</a:t>
            </a:r>
            <a:endParaRPr lang="en-US" dirty="0"/>
          </a:p>
        </p:txBody>
      </p:sp>
    </p:spTree>
    <p:extLst>
      <p:ext uri="{BB962C8B-B14F-4D97-AF65-F5344CB8AC3E}">
        <p14:creationId xmlns:p14="http://schemas.microsoft.com/office/powerpoint/2010/main" val="2708487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156305"/>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88" r:id="rId3"/>
    <p:sldLayoutId id="2147483687" r:id="rId4"/>
    <p:sldLayoutId id="2147483691" r:id="rId5"/>
    <p:sldLayoutId id="2147483685" r:id="rId6"/>
    <p:sldLayoutId id="2147483689" r:id="rId7"/>
    <p:sldLayoutId id="2147483690"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E4D3CCD-707A-2340-B6D2-B2E0E0AE39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F9DD218E-30F3-0944-84C1-6BE64F6AA8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561B73-B6D8-E94B-A5B6-BC87D39912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4AF58-9D54-CD40-9092-0FA0ED5D93B2}" type="slidenum">
              <a:rPr lang="en-US" smtClean="0"/>
              <a:t>‹Nº›</a:t>
            </a:fld>
            <a:endParaRPr lang="en-US"/>
          </a:p>
        </p:txBody>
      </p:sp>
    </p:spTree>
    <p:extLst>
      <p:ext uri="{BB962C8B-B14F-4D97-AF65-F5344CB8AC3E}">
        <p14:creationId xmlns:p14="http://schemas.microsoft.com/office/powerpoint/2010/main" val="292006982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30" r:id="rId8"/>
    <p:sldLayoutId id="2147483731"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56EF88-05DF-764B-BD5F-DD4F0459F0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870B413-B2C8-AE43-BBD5-B198E04D41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AF2368-49DF-8D4C-8461-8DCF5F2E94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755BD154-5946-9549-8A62-EB7572C8B4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89BD1B-EF13-6D49-9D60-44ED0DF65B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8E76F-097E-5242-BB82-DC6A1E996160}" type="slidenum">
              <a:rPr lang="en-US" smtClean="0"/>
              <a:t>‹Nº›</a:t>
            </a:fld>
            <a:endParaRPr lang="en-US"/>
          </a:p>
        </p:txBody>
      </p:sp>
    </p:spTree>
    <p:extLst>
      <p:ext uri="{BB962C8B-B14F-4D97-AF65-F5344CB8AC3E}">
        <p14:creationId xmlns:p14="http://schemas.microsoft.com/office/powerpoint/2010/main" val="111616724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4.emf"/></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hyperlink" Target="https://cdn.locomotive.works/sites/5ab410c8a2f42204838f797e/content_entry5ab410fb74c4833febe6c81a/5d93560f8b673e007f889d22/files/Playbook_Inclusive_Community_Engagement.pdf?1603231460"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hyperlink" Target="https://cdn.locomotive.works/sites/5ab410c8a2f42204838f797e/content_entry5ab410fb74c4833febe6c81a/5d93560f8b673e007f889d22/files/Playbook_Inclusive_Community_Engagement.pdf?1603231460"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3" Type="http://schemas.openxmlformats.org/officeDocument/2006/relationships/hyperlink" Target="https://www.mural.co/" TargetMode="External"/><Relationship Id="rId2" Type="http://schemas.openxmlformats.org/officeDocument/2006/relationships/notesSlide" Target="../notesSlides/notesSlide32.xml"/><Relationship Id="rId1" Type="http://schemas.openxmlformats.org/officeDocument/2006/relationships/slideLayout" Target="../slideLayouts/slideLayout16.xml"/><Relationship Id="rId5" Type="http://schemas.openxmlformats.org/officeDocument/2006/relationships/hyperlink" Target="https://www.mentimeter.com/" TargetMode="External"/><Relationship Id="rId4" Type="http://schemas.openxmlformats.org/officeDocument/2006/relationships/hyperlink" Target="https://zoom.us/"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s://www.c40knowledgehub.org/s/article/Climate-Action-Planning-Framework?language=en_US" TargetMode="External"/><Relationship Id="rId3" Type="http://schemas.openxmlformats.org/officeDocument/2006/relationships/hyperlink" Target="https://www.c40knowledgehub.org/s/article/Inclusive-Planning-Executive-Guide?language=en_US" TargetMode="External"/><Relationship Id="rId7" Type="http://schemas.openxmlformats.org/officeDocument/2006/relationships/hyperlink" Target="https://www.c40knowledgehub.org/s/article/Measuring-Progress-in-Urban-Climate-Change-Adaptation-A-monitoring-evaluating-and-reporting-framework?language=en_US" TargetMode="External"/><Relationship Id="rId2" Type="http://schemas.openxmlformats.org/officeDocument/2006/relationships/hyperlink" Target="https://www.c40knowledgehub.org/s/article/City-CAP-Monitoring-Evaluating-and-Reporting-MER-Guidance" TargetMode="External"/><Relationship Id="rId1" Type="http://schemas.openxmlformats.org/officeDocument/2006/relationships/slideLayout" Target="../slideLayouts/slideLayout4.xml"/><Relationship Id="rId6" Type="http://schemas.openxmlformats.org/officeDocument/2006/relationships/hyperlink" Target="https://www.c40knowledgehub.org/s/article/Inclusive-Climate-Action-Planning-Identifying-Indicators-for-Monitoring-and-Evaluating-Inclusive-Climate-Actions" TargetMode="External"/><Relationship Id="rId5" Type="http://schemas.openxmlformats.org/officeDocument/2006/relationships/hyperlink" Target="https://www.c40knowledgehub.org/s/article/Equitable-Impacts-Executive-Guide?language=en_US" TargetMode="External"/><Relationship Id="rId4" Type="http://schemas.openxmlformats.org/officeDocument/2006/relationships/hyperlink" Target="https://www.c40knowledgehub.org/s/article/Inclusive-Community-Engagement-Playbook?language=en_U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4E4B56D-CF9B-B648-9D18-D4B54748623D}"/>
              </a:ext>
            </a:extLst>
          </p:cNvPr>
          <p:cNvSpPr/>
          <p:nvPr/>
        </p:nvSpPr>
        <p:spPr>
          <a:xfrm>
            <a:off x="4410456" y="-9144"/>
            <a:ext cx="7781544" cy="6876288"/>
          </a:xfrm>
          <a:custGeom>
            <a:avLst/>
            <a:gdLst>
              <a:gd name="connsiteX0" fmla="*/ 7772400 w 7781544"/>
              <a:gd name="connsiteY0" fmla="*/ 0 h 6876288"/>
              <a:gd name="connsiteX1" fmla="*/ 4919472 w 7781544"/>
              <a:gd name="connsiteY1" fmla="*/ 0 h 6876288"/>
              <a:gd name="connsiteX2" fmla="*/ 0 w 7781544"/>
              <a:gd name="connsiteY2" fmla="*/ 6876288 h 6876288"/>
              <a:gd name="connsiteX3" fmla="*/ 7781544 w 7781544"/>
              <a:gd name="connsiteY3" fmla="*/ 6876288 h 6876288"/>
              <a:gd name="connsiteX4" fmla="*/ 7772400 w 7781544"/>
              <a:gd name="connsiteY4" fmla="*/ 0 h 687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1544" h="6876288">
                <a:moveTo>
                  <a:pt x="7772400" y="0"/>
                </a:moveTo>
                <a:lnTo>
                  <a:pt x="4919472" y="0"/>
                </a:lnTo>
                <a:lnTo>
                  <a:pt x="0" y="6876288"/>
                </a:lnTo>
                <a:lnTo>
                  <a:pt x="7781544" y="6876288"/>
                </a:lnTo>
                <a:lnTo>
                  <a:pt x="7772400" y="0"/>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89585BF-26B2-0149-ADC8-8386965F1C25}"/>
              </a:ext>
            </a:extLst>
          </p:cNvPr>
          <p:cNvPicPr>
            <a:picLocks noChangeAspect="1"/>
          </p:cNvPicPr>
          <p:nvPr/>
        </p:nvPicPr>
        <p:blipFill>
          <a:blip r:embed="rId4"/>
          <a:stretch>
            <a:fillRect/>
          </a:stretch>
        </p:blipFill>
        <p:spPr>
          <a:xfrm>
            <a:off x="461826" y="162366"/>
            <a:ext cx="2989344" cy="987551"/>
          </a:xfrm>
          <a:prstGeom prst="rect">
            <a:avLst/>
          </a:prstGeom>
        </p:spPr>
      </p:pic>
      <p:sp>
        <p:nvSpPr>
          <p:cNvPr id="8" name="TextBox 7">
            <a:extLst>
              <a:ext uri="{FF2B5EF4-FFF2-40B4-BE49-F238E27FC236}">
                <a16:creationId xmlns:a16="http://schemas.microsoft.com/office/drawing/2014/main" id="{148C3FD9-AB26-804E-A00A-A944CF6C676C}"/>
              </a:ext>
            </a:extLst>
          </p:cNvPr>
          <p:cNvSpPr txBox="1"/>
          <p:nvPr/>
        </p:nvSpPr>
        <p:spPr>
          <a:xfrm>
            <a:off x="456784" y="1087458"/>
            <a:ext cx="5205421" cy="2123658"/>
          </a:xfrm>
          <a:prstGeom prst="rect">
            <a:avLst/>
          </a:prstGeom>
          <a:noFill/>
        </p:spPr>
        <p:txBody>
          <a:bodyPr wrap="square" rtlCol="0">
            <a:spAutoFit/>
          </a:bodyPr>
          <a:lstStyle/>
          <a:p>
            <a:r>
              <a:rPr lang="en-GB" sz="3300" b="1" dirty="0">
                <a:solidFill>
                  <a:srgbClr val="282829"/>
                </a:solidFill>
                <a:latin typeface="Franklin Gothic Demi" panose="020B0603020102020204" pitchFamily="34" charset="0"/>
              </a:rPr>
              <a:t>MONITORING, EVALUATION AND REPORTING (MER) FOR CLIMATE ACTION PLANNING </a:t>
            </a:r>
          </a:p>
        </p:txBody>
      </p:sp>
      <p:sp>
        <p:nvSpPr>
          <p:cNvPr id="19" name="Freeform 18">
            <a:extLst>
              <a:ext uri="{FF2B5EF4-FFF2-40B4-BE49-F238E27FC236}">
                <a16:creationId xmlns:a16="http://schemas.microsoft.com/office/drawing/2014/main" id="{A2BC4EBB-6693-8F46-AC3B-3D328D5AF9EC}"/>
              </a:ext>
            </a:extLst>
          </p:cNvPr>
          <p:cNvSpPr/>
          <p:nvPr/>
        </p:nvSpPr>
        <p:spPr>
          <a:xfrm>
            <a:off x="6450852" y="-13063"/>
            <a:ext cx="5718048" cy="5751576"/>
          </a:xfrm>
          <a:custGeom>
            <a:avLst/>
            <a:gdLst>
              <a:gd name="connsiteX0" fmla="*/ 0 w 5751576"/>
              <a:gd name="connsiteY0" fmla="*/ 0 h 5751576"/>
              <a:gd name="connsiteX1" fmla="*/ 5751576 w 5751576"/>
              <a:gd name="connsiteY1" fmla="*/ 5751576 h 5751576"/>
              <a:gd name="connsiteX2" fmla="*/ 5751576 w 5751576"/>
              <a:gd name="connsiteY2" fmla="*/ 9144 h 5751576"/>
              <a:gd name="connsiteX3" fmla="*/ 0 w 5751576"/>
              <a:gd name="connsiteY3" fmla="*/ 0 h 5751576"/>
            </a:gdLst>
            <a:ahLst/>
            <a:cxnLst>
              <a:cxn ang="0">
                <a:pos x="connsiteX0" y="connsiteY0"/>
              </a:cxn>
              <a:cxn ang="0">
                <a:pos x="connsiteX1" y="connsiteY1"/>
              </a:cxn>
              <a:cxn ang="0">
                <a:pos x="connsiteX2" y="connsiteY2"/>
              </a:cxn>
              <a:cxn ang="0">
                <a:pos x="connsiteX3" y="connsiteY3"/>
              </a:cxn>
            </a:cxnLst>
            <a:rect l="l" t="t" r="r" b="b"/>
            <a:pathLst>
              <a:path w="5751576" h="5751576">
                <a:moveTo>
                  <a:pt x="0" y="0"/>
                </a:moveTo>
                <a:lnTo>
                  <a:pt x="5751576" y="5751576"/>
                </a:lnTo>
                <a:lnTo>
                  <a:pt x="5751576" y="9144"/>
                </a:lnTo>
                <a:lnTo>
                  <a:pt x="0" y="0"/>
                </a:lnTo>
                <a:close/>
              </a:path>
            </a:pathLst>
          </a:custGeom>
          <a:solidFill>
            <a:srgbClr val="09CF6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Triangle 20">
            <a:extLst>
              <a:ext uri="{FF2B5EF4-FFF2-40B4-BE49-F238E27FC236}">
                <a16:creationId xmlns:a16="http://schemas.microsoft.com/office/drawing/2014/main" id="{A3D629D1-FBC8-3E4A-BB22-4EA27C62C131}"/>
              </a:ext>
            </a:extLst>
          </p:cNvPr>
          <p:cNvSpPr/>
          <p:nvPr/>
        </p:nvSpPr>
        <p:spPr>
          <a:xfrm>
            <a:off x="0" y="4136208"/>
            <a:ext cx="4387356" cy="2730936"/>
          </a:xfrm>
          <a:prstGeom prst="rtTriangl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ECC02F3A-88EC-AA4F-8FC6-0EFE5B04F741}"/>
              </a:ext>
            </a:extLst>
          </p:cNvPr>
          <p:cNvSpPr>
            <a:spLocks noGrp="1"/>
          </p:cNvSpPr>
          <p:nvPr>
            <p:ph type="sldNum" sz="quarter" idx="12"/>
          </p:nvPr>
        </p:nvSpPr>
        <p:spPr/>
        <p:txBody>
          <a:bodyPr/>
          <a:lstStyle/>
          <a:p>
            <a:r>
              <a:rPr lang="en-US" dirty="0"/>
              <a:t>1</a:t>
            </a:r>
          </a:p>
        </p:txBody>
      </p:sp>
      <p:sp>
        <p:nvSpPr>
          <p:cNvPr id="10" name="Text Box 119">
            <a:extLst>
              <a:ext uri="{FF2B5EF4-FFF2-40B4-BE49-F238E27FC236}">
                <a16:creationId xmlns:a16="http://schemas.microsoft.com/office/drawing/2014/main" id="{DE7AC74F-5D30-754E-9105-412EEFF50F58}"/>
              </a:ext>
            </a:extLst>
          </p:cNvPr>
          <p:cNvSpPr txBox="1"/>
          <p:nvPr/>
        </p:nvSpPr>
        <p:spPr>
          <a:xfrm>
            <a:off x="461826" y="3625481"/>
            <a:ext cx="1488440" cy="3397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1745"/>
              </a:spcAft>
            </a:pPr>
            <a:r>
              <a:rPr lang="en-US" sz="1600" spc="-40" dirty="0">
                <a:solidFill>
                  <a:srgbClr val="002060"/>
                </a:solidFill>
                <a:effectLst/>
                <a:latin typeface="Franklin Gothic Book" panose="020B0503020102020204" pitchFamily="34" charset="0"/>
                <a:ea typeface="Calibri" panose="020F0502020204030204" pitchFamily="34" charset="0"/>
                <a:cs typeface="Franklin Gothic Demi" panose="020B0603020102020204" pitchFamily="34" charset="0"/>
              </a:rPr>
              <a:t>Supported by:</a:t>
            </a:r>
            <a:endParaRPr lang="en-GB" sz="1200" dirty="0">
              <a:solidFill>
                <a:srgbClr val="000000"/>
              </a:solidFill>
              <a:effectLst/>
              <a:latin typeface="Franklin Gothic Demi" panose="020B0603020102020204" pitchFamily="34" charset="0"/>
              <a:ea typeface="Calibri" panose="020F0502020204030204" pitchFamily="34" charset="0"/>
              <a:cs typeface="Franklin Gothic Demi" panose="020B0603020102020204" pitchFamily="34" charset="0"/>
            </a:endParaRPr>
          </a:p>
        </p:txBody>
      </p:sp>
      <p:pic>
        <p:nvPicPr>
          <p:cNvPr id="11" name="Picture 10">
            <a:extLst>
              <a:ext uri="{FF2B5EF4-FFF2-40B4-BE49-F238E27FC236}">
                <a16:creationId xmlns:a16="http://schemas.microsoft.com/office/drawing/2014/main" id="{958BDD83-6980-254D-9E0F-6B420C122A8B}"/>
              </a:ext>
            </a:extLst>
          </p:cNvPr>
          <p:cNvPicPr/>
          <p:nvPr/>
        </p:nvPicPr>
        <p:blipFill>
          <a:blip r:embed="rId5">
            <a:extLst>
              <a:ext uri="{28A0092B-C50C-407E-A947-70E740481C1C}">
                <a14:useLocalDpi xmlns:a14="http://schemas.microsoft.com/office/drawing/2010/main" val="0"/>
              </a:ext>
            </a:extLst>
          </a:blip>
          <a:stretch>
            <a:fillRect/>
          </a:stretch>
        </p:blipFill>
        <p:spPr>
          <a:xfrm>
            <a:off x="562800" y="4088027"/>
            <a:ext cx="2455545" cy="286385"/>
          </a:xfrm>
          <a:prstGeom prst="rect">
            <a:avLst/>
          </a:prstGeom>
        </p:spPr>
      </p:pic>
      <p:sp>
        <p:nvSpPr>
          <p:cNvPr id="3" name="TextBox 2">
            <a:extLst>
              <a:ext uri="{FF2B5EF4-FFF2-40B4-BE49-F238E27FC236}">
                <a16:creationId xmlns:a16="http://schemas.microsoft.com/office/drawing/2014/main" id="{4685BD47-0BA2-8B41-9B47-459B216B1283}"/>
              </a:ext>
            </a:extLst>
          </p:cNvPr>
          <p:cNvSpPr txBox="1"/>
          <p:nvPr/>
        </p:nvSpPr>
        <p:spPr>
          <a:xfrm>
            <a:off x="456784" y="3211116"/>
            <a:ext cx="3055043" cy="400110"/>
          </a:xfrm>
          <a:prstGeom prst="rect">
            <a:avLst/>
          </a:prstGeom>
          <a:noFill/>
        </p:spPr>
        <p:txBody>
          <a:bodyPr wrap="square" rtlCol="0">
            <a:spAutoFit/>
          </a:bodyPr>
          <a:lstStyle/>
          <a:p>
            <a:r>
              <a:rPr lang="en-US" sz="2000" dirty="0">
                <a:solidFill>
                  <a:srgbClr val="09CF62"/>
                </a:solidFill>
                <a:latin typeface="Franklin Gothic Medium" panose="020B0603020102020204" pitchFamily="34" charset="0"/>
              </a:rPr>
              <a:t>Workshop Material</a:t>
            </a:r>
          </a:p>
        </p:txBody>
      </p:sp>
    </p:spTree>
    <p:extLst>
      <p:ext uri="{BB962C8B-B14F-4D97-AF65-F5344CB8AC3E}">
        <p14:creationId xmlns:p14="http://schemas.microsoft.com/office/powerpoint/2010/main" val="1845231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3637F-65D0-1E41-BE0A-7849F5230162}"/>
              </a:ext>
            </a:extLst>
          </p:cNvPr>
          <p:cNvSpPr>
            <a:spLocks noGrp="1"/>
          </p:cNvSpPr>
          <p:nvPr>
            <p:ph type="ctrTitle"/>
          </p:nvPr>
        </p:nvSpPr>
        <p:spPr>
          <a:xfrm>
            <a:off x="291216" y="356566"/>
            <a:ext cx="9754117" cy="1047696"/>
          </a:xfrm>
        </p:spPr>
        <p:txBody>
          <a:bodyPr anchor="t">
            <a:noAutofit/>
          </a:bodyPr>
          <a:lstStyle/>
          <a:p>
            <a:r>
              <a:rPr lang="en-US" b="0" dirty="0">
                <a:latin typeface="Franklin Gothic Medium" panose="020B0603020102020204" pitchFamily="34" charset="0"/>
              </a:rPr>
              <a:t>1</a:t>
            </a:r>
            <a:r>
              <a:rPr lang="en-US" b="0" baseline="30000" dirty="0">
                <a:latin typeface="Franklin Gothic Medium" panose="020B0603020102020204" pitchFamily="34" charset="0"/>
              </a:rPr>
              <a:t>st</a:t>
            </a:r>
            <a:r>
              <a:rPr lang="en-US" b="0" dirty="0">
                <a:latin typeface="Franklin Gothic Medium" panose="020B0603020102020204" pitchFamily="34" charset="0"/>
              </a:rPr>
              <a:t> Session: Introduction and general overview of the CAP process</a:t>
            </a:r>
          </a:p>
        </p:txBody>
      </p:sp>
      <p:sp>
        <p:nvSpPr>
          <p:cNvPr id="3" name="Subtitle 2">
            <a:extLst>
              <a:ext uri="{FF2B5EF4-FFF2-40B4-BE49-F238E27FC236}">
                <a16:creationId xmlns:a16="http://schemas.microsoft.com/office/drawing/2014/main" id="{11D74F50-2FBE-2445-B5C1-83D29C96FCC6}"/>
              </a:ext>
            </a:extLst>
          </p:cNvPr>
          <p:cNvSpPr>
            <a:spLocks noGrp="1"/>
          </p:cNvSpPr>
          <p:nvPr>
            <p:ph type="subTitle" idx="1"/>
          </p:nvPr>
        </p:nvSpPr>
        <p:spPr>
          <a:xfrm>
            <a:off x="421848" y="1455444"/>
            <a:ext cx="10961500" cy="4791126"/>
          </a:xfrm>
        </p:spPr>
        <p:txBody>
          <a:bodyPr>
            <a:normAutofit/>
          </a:bodyPr>
          <a:lstStyle/>
          <a:p>
            <a:r>
              <a:rPr lang="en-US" sz="2000" b="1" dirty="0">
                <a:solidFill>
                  <a:schemeClr val="bg2">
                    <a:lumMod val="25000"/>
                  </a:schemeClr>
                </a:solidFill>
                <a:latin typeface="Franklin Gothic Book" panose="020B0503020102020204" pitchFamily="34" charset="0"/>
                <a:sym typeface="Wingdings" pitchFamily="2" charset="2"/>
              </a:rPr>
              <a:t>Aims: </a:t>
            </a:r>
            <a:r>
              <a:rPr lang="en-US" sz="2000" dirty="0">
                <a:latin typeface="Franklin Gothic Book" panose="020B0503020102020204" pitchFamily="34" charset="0"/>
                <a:sym typeface="Wingdings" pitchFamily="2" charset="2"/>
              </a:rPr>
              <a:t>To introduce the workshop, to explain how it is structured, to create a common understanding of the CAP stages and to underline where the city stands in the process.</a:t>
            </a:r>
          </a:p>
          <a:p>
            <a:endParaRPr lang="en-US" sz="2000" dirty="0">
              <a:solidFill>
                <a:srgbClr val="C00000"/>
              </a:solidFill>
              <a:sym typeface="Wingdings" pitchFamily="2" charset="2"/>
            </a:endParaRPr>
          </a:p>
          <a:p>
            <a:r>
              <a:rPr lang="en-US" sz="2000" b="1" dirty="0">
                <a:solidFill>
                  <a:schemeClr val="bg2">
                    <a:lumMod val="25000"/>
                  </a:schemeClr>
                </a:solidFill>
                <a:latin typeface="Franklin Gothic Book" panose="020B0503020102020204" pitchFamily="34" charset="0"/>
                <a:sym typeface="Wingdings" pitchFamily="2" charset="2"/>
              </a:rPr>
              <a:t>Content:</a:t>
            </a:r>
            <a:endParaRPr lang="en-US" sz="2000" b="1" dirty="0">
              <a:solidFill>
                <a:schemeClr val="bg2">
                  <a:lumMod val="25000"/>
                </a:schemeClr>
              </a:solidFill>
              <a:latin typeface="Franklin Gothic Book" panose="020B0503020102020204" pitchFamily="34" charset="0"/>
            </a:endParaRPr>
          </a:p>
          <a:p>
            <a:pPr marL="285750" indent="-285750">
              <a:spcAft>
                <a:spcPts val="600"/>
              </a:spcAft>
              <a:buClr>
                <a:srgbClr val="09CF62"/>
              </a:buClr>
              <a:buFont typeface="Wingdings" pitchFamily="2" charset="2"/>
              <a:buChar char="§"/>
            </a:pPr>
            <a:r>
              <a:rPr lang="en-US" sz="1800" dirty="0">
                <a:latin typeface="Franklin Gothic Book" panose="020B0503020102020204" pitchFamily="34" charset="0"/>
              </a:rPr>
              <a:t>Introduction: structure of the workshop, session’s content, activities and goals (10 minutes)</a:t>
            </a:r>
          </a:p>
          <a:p>
            <a:pPr marL="285750" indent="-285750">
              <a:spcAft>
                <a:spcPts val="600"/>
              </a:spcAft>
              <a:buClr>
                <a:srgbClr val="09CF62"/>
              </a:buClr>
              <a:buFont typeface="Wingdings" pitchFamily="2" charset="2"/>
              <a:buChar char="§"/>
            </a:pPr>
            <a:r>
              <a:rPr lang="en-US" sz="1800" dirty="0">
                <a:latin typeface="Franklin Gothic Book" panose="020B0503020102020204" pitchFamily="34" charset="0"/>
              </a:rPr>
              <a:t>Introduction of the CAP process: </a:t>
            </a:r>
            <a:r>
              <a:rPr lang="en-GB" sz="1800" dirty="0">
                <a:latin typeface="Franklin Gothic Book" panose="020B0503020102020204" pitchFamily="34" charset="0"/>
              </a:rPr>
              <a:t>Climate Action Plan aligned with the objectives of the Paris Agreement, CAP framework criteria (10 minutes) </a:t>
            </a:r>
          </a:p>
          <a:p>
            <a:pPr marL="285750" indent="-285750">
              <a:spcAft>
                <a:spcPts val="600"/>
              </a:spcAft>
              <a:buClr>
                <a:srgbClr val="09CF62"/>
              </a:buClr>
              <a:buFont typeface="Wingdings" pitchFamily="2" charset="2"/>
              <a:buChar char="§"/>
            </a:pPr>
            <a:r>
              <a:rPr lang="en-GB" sz="1800" dirty="0">
                <a:latin typeface="Franklin Gothic Book" panose="020B0503020102020204" pitchFamily="34" charset="0"/>
              </a:rPr>
              <a:t>Explain CAP stages (‘rainbow chart’) and where the city currently is in the process. Highlight main deliverables and milestones. Present immediate next steps (10 minutes)</a:t>
            </a:r>
          </a:p>
          <a:p>
            <a:pPr marL="285750" indent="-285750">
              <a:spcAft>
                <a:spcPts val="600"/>
              </a:spcAft>
              <a:buClr>
                <a:srgbClr val="09CF62"/>
              </a:buClr>
              <a:buFont typeface="Wingdings" pitchFamily="2" charset="2"/>
              <a:buChar char="§"/>
            </a:pPr>
            <a:r>
              <a:rPr lang="en-GB" sz="1800" dirty="0">
                <a:latin typeface="Franklin Gothic Book" panose="020B0503020102020204" pitchFamily="34" charset="0"/>
              </a:rPr>
              <a:t>Introduction of the MER: concepts, framework criteria and main benefits (15 minutes) </a:t>
            </a:r>
          </a:p>
          <a:p>
            <a:pPr marL="285750" indent="-285750">
              <a:buClr>
                <a:srgbClr val="09CF62"/>
              </a:buClr>
              <a:buFont typeface="Wingdings" pitchFamily="2" charset="2"/>
              <a:buChar char="§"/>
            </a:pPr>
            <a:r>
              <a:rPr lang="en-GB" sz="1800" dirty="0">
                <a:latin typeface="Franklin Gothic Book" panose="020B0503020102020204" pitchFamily="34" charset="0"/>
              </a:rPr>
              <a:t>Q&amp;A (5 minutes)</a:t>
            </a:r>
          </a:p>
          <a:p>
            <a:pPr marL="285750" indent="-285750">
              <a:buClr>
                <a:srgbClr val="09CF62"/>
              </a:buClr>
              <a:buFont typeface="Wingdings" pitchFamily="2" charset="2"/>
              <a:buChar char="§"/>
            </a:pPr>
            <a:endParaRPr lang="en-GB" sz="1800" dirty="0">
              <a:latin typeface="Franklin Gothic Book" panose="020B0503020102020204" pitchFamily="34" charset="0"/>
            </a:endParaRPr>
          </a:p>
          <a:p>
            <a:pPr marL="285750" indent="-285750">
              <a:buClr>
                <a:srgbClr val="09CF62"/>
              </a:buClr>
              <a:buFont typeface="Wingdings" pitchFamily="2" charset="2"/>
              <a:buChar char="§"/>
            </a:pPr>
            <a:endParaRPr lang="en-GB" sz="1800" dirty="0">
              <a:latin typeface="Franklin Gothic Book" panose="020B0503020102020204" pitchFamily="34" charset="0"/>
            </a:endParaRPr>
          </a:p>
          <a:p>
            <a:pPr marL="285750" indent="-285750">
              <a:buClr>
                <a:srgbClr val="09CF62"/>
              </a:buClr>
              <a:buFont typeface="Wingdings" pitchFamily="2" charset="2"/>
              <a:buChar char="§"/>
            </a:pPr>
            <a:endParaRPr lang="en-GB" sz="1800" dirty="0">
              <a:latin typeface="Franklin Gothic Book" panose="020B0503020102020204" pitchFamily="34" charset="0"/>
            </a:endParaRPr>
          </a:p>
          <a:p>
            <a:pPr marL="285750" indent="-285750">
              <a:buClr>
                <a:srgbClr val="09CF62"/>
              </a:buClr>
              <a:buFont typeface="Wingdings" pitchFamily="2" charset="2"/>
              <a:buChar char="§"/>
            </a:pPr>
            <a:endParaRPr lang="en-GB" sz="1800" dirty="0">
              <a:latin typeface="Franklin Gothic Book" panose="020B0503020102020204" pitchFamily="34" charset="0"/>
            </a:endParaRPr>
          </a:p>
          <a:p>
            <a:pPr marL="285750" indent="-285750">
              <a:buClr>
                <a:srgbClr val="09CF62"/>
              </a:buClr>
              <a:buFont typeface="Wingdings" pitchFamily="2" charset="2"/>
              <a:buChar char="§"/>
            </a:pPr>
            <a:endParaRPr lang="en-US" sz="1800" dirty="0">
              <a:latin typeface="Franklin Gothic Book" panose="020B0503020102020204" pitchFamily="34" charset="0"/>
            </a:endParaRPr>
          </a:p>
        </p:txBody>
      </p:sp>
      <p:sp>
        <p:nvSpPr>
          <p:cNvPr id="6" name="Picture Placeholder 5">
            <a:extLst>
              <a:ext uri="{FF2B5EF4-FFF2-40B4-BE49-F238E27FC236}">
                <a16:creationId xmlns:a16="http://schemas.microsoft.com/office/drawing/2014/main" id="{6BAAB1B9-4235-2E47-ABD8-4316548CF21F}"/>
              </a:ext>
            </a:extLst>
          </p:cNvPr>
          <p:cNvSpPr>
            <a:spLocks noGrp="1"/>
          </p:cNvSpPr>
          <p:nvPr>
            <p:ph type="pic" sz="quarter" idx="18"/>
          </p:nvPr>
        </p:nvSpPr>
        <p:spPr>
          <a:xfrm>
            <a:off x="9607826" y="6520344"/>
            <a:ext cx="2584174" cy="334903"/>
          </a:xfrm>
        </p:spPr>
      </p:sp>
      <p:sp>
        <p:nvSpPr>
          <p:cNvPr id="8" name="Picture Placeholder 7">
            <a:extLst>
              <a:ext uri="{FF2B5EF4-FFF2-40B4-BE49-F238E27FC236}">
                <a16:creationId xmlns:a16="http://schemas.microsoft.com/office/drawing/2014/main" id="{4B9B2BEC-52B8-EB4C-900E-BBA09D909279}"/>
              </a:ext>
            </a:extLst>
          </p:cNvPr>
          <p:cNvSpPr>
            <a:spLocks noGrp="1"/>
          </p:cNvSpPr>
          <p:nvPr>
            <p:ph type="pic" sz="quarter" idx="20"/>
          </p:nvPr>
        </p:nvSpPr>
        <p:spPr>
          <a:xfrm>
            <a:off x="11716302" y="129117"/>
            <a:ext cx="305449" cy="296205"/>
          </a:xfrm>
        </p:spPr>
      </p:sp>
      <p:sp>
        <p:nvSpPr>
          <p:cNvPr id="9" name="Text Placeholder 8">
            <a:extLst>
              <a:ext uri="{FF2B5EF4-FFF2-40B4-BE49-F238E27FC236}">
                <a16:creationId xmlns:a16="http://schemas.microsoft.com/office/drawing/2014/main" id="{AF41F3CA-FD40-DA41-A169-94BFD155B975}"/>
              </a:ext>
            </a:extLst>
          </p:cNvPr>
          <p:cNvSpPr>
            <a:spLocks noGrp="1"/>
          </p:cNvSpPr>
          <p:nvPr>
            <p:ph type="body" sz="quarter" idx="21"/>
          </p:nvPr>
        </p:nvSpPr>
        <p:spPr/>
        <p:txBody>
          <a:bodyPr/>
          <a:lstStyle/>
          <a:p>
            <a:r>
              <a:rPr lang="en-US" dirty="0"/>
              <a:t>10</a:t>
            </a:r>
          </a:p>
        </p:txBody>
      </p:sp>
      <p:sp>
        <p:nvSpPr>
          <p:cNvPr id="11" name="Text Placeholder 4">
            <a:extLst>
              <a:ext uri="{FF2B5EF4-FFF2-40B4-BE49-F238E27FC236}">
                <a16:creationId xmlns:a16="http://schemas.microsoft.com/office/drawing/2014/main" id="{5AD9C020-DD40-D44D-9119-3511CF74E078}"/>
              </a:ext>
            </a:extLst>
          </p:cNvPr>
          <p:cNvSpPr>
            <a:spLocks noGrp="1"/>
          </p:cNvSpPr>
          <p:nvPr>
            <p:ph type="body" sz="quarter" idx="19"/>
          </p:nvPr>
        </p:nvSpPr>
        <p:spPr>
          <a:xfrm>
            <a:off x="10080641" y="6586170"/>
            <a:ext cx="1695621" cy="258922"/>
          </a:xfrm>
        </p:spPr>
        <p:txBody>
          <a:bodyPr/>
          <a:lstStyle/>
          <a:p>
            <a:r>
              <a:rPr lang="en-US" dirty="0"/>
              <a:t>www.c40knowledgehub.org</a:t>
            </a:r>
          </a:p>
        </p:txBody>
      </p:sp>
    </p:spTree>
    <p:extLst>
      <p:ext uri="{BB962C8B-B14F-4D97-AF65-F5344CB8AC3E}">
        <p14:creationId xmlns:p14="http://schemas.microsoft.com/office/powerpoint/2010/main" val="2346269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02F3DB3-C849-704C-BF3A-B53470EDA843}"/>
              </a:ext>
            </a:extLst>
          </p:cNvPr>
          <p:cNvSpPr>
            <a:spLocks noGrp="1"/>
          </p:cNvSpPr>
          <p:nvPr>
            <p:ph type="body" sz="quarter" idx="21"/>
          </p:nvPr>
        </p:nvSpPr>
        <p:spPr/>
        <p:txBody>
          <a:bodyPr lIns="91440" tIns="45720" rIns="91440" bIns="45720" anchor="t">
            <a:noAutofit/>
          </a:bodyPr>
          <a:lstStyle/>
          <a:p>
            <a:r>
              <a:rPr lang="en-US" dirty="0"/>
              <a:t>11</a:t>
            </a:r>
          </a:p>
        </p:txBody>
      </p:sp>
      <p:sp>
        <p:nvSpPr>
          <p:cNvPr id="2" name="Title 50">
            <a:extLst>
              <a:ext uri="{FF2B5EF4-FFF2-40B4-BE49-F238E27FC236}">
                <a16:creationId xmlns:a16="http://schemas.microsoft.com/office/drawing/2014/main" id="{835F1868-28A7-48ED-A6CE-BD314E3EC662}"/>
              </a:ext>
            </a:extLst>
          </p:cNvPr>
          <p:cNvSpPr>
            <a:spLocks noGrp="1"/>
          </p:cNvSpPr>
          <p:nvPr>
            <p:ph type="ctrTitle"/>
          </p:nvPr>
        </p:nvSpPr>
        <p:spPr>
          <a:xfrm>
            <a:off x="307164" y="260871"/>
            <a:ext cx="7218495" cy="1306285"/>
          </a:xfrm>
        </p:spPr>
        <p:txBody>
          <a:bodyPr lIns="91440" tIns="45720" rIns="91440" bIns="45720" anchor="ctr">
            <a:normAutofit/>
          </a:bodyPr>
          <a:lstStyle/>
          <a:p>
            <a:r>
              <a:rPr lang="en-US" b="0" dirty="0">
                <a:latin typeface="Franklin Gothic Medium" panose="020B0603020102020204" pitchFamily="34" charset="0"/>
              </a:rPr>
              <a:t>What is an MER system &amp; why important?</a:t>
            </a:r>
          </a:p>
        </p:txBody>
      </p:sp>
      <p:sp>
        <p:nvSpPr>
          <p:cNvPr id="15" name="Text Placeholder 59">
            <a:extLst>
              <a:ext uri="{FF2B5EF4-FFF2-40B4-BE49-F238E27FC236}">
                <a16:creationId xmlns:a16="http://schemas.microsoft.com/office/drawing/2014/main" id="{9EEAE358-0A18-4DC8-B0FE-91EB35FCA449}"/>
              </a:ext>
            </a:extLst>
          </p:cNvPr>
          <p:cNvSpPr txBox="1">
            <a:spLocks/>
          </p:cNvSpPr>
          <p:nvPr/>
        </p:nvSpPr>
        <p:spPr>
          <a:xfrm>
            <a:off x="416023" y="1677907"/>
            <a:ext cx="5600154" cy="446678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defTabSz="685800" fontAlgn="base">
              <a:lnSpc>
                <a:spcPct val="100000"/>
              </a:lnSpc>
              <a:spcBef>
                <a:spcPts val="600"/>
              </a:spcBef>
              <a:buNone/>
            </a:pPr>
            <a:r>
              <a:rPr lang="en-GB" sz="1800" dirty="0">
                <a:latin typeface="Franklin Gothic Book"/>
              </a:rPr>
              <a:t>The objective of the </a:t>
            </a:r>
            <a:r>
              <a:rPr lang="en-GB" sz="1800" b="1" dirty="0">
                <a:latin typeface="Franklin Gothic Book"/>
              </a:rPr>
              <a:t>Climate Action Plan (CAP) </a:t>
            </a:r>
            <a:r>
              <a:rPr lang="en-GB" sz="1800" dirty="0">
                <a:latin typeface="Franklin Gothic Book"/>
              </a:rPr>
              <a:t>is to set a pathway to a carbon neutral, resilient and inclusive city</a:t>
            </a:r>
            <a:r>
              <a:rPr lang="en-US" sz="1800" dirty="0">
                <a:latin typeface="Franklin Gothic Book"/>
              </a:rPr>
              <a:t>. </a:t>
            </a:r>
            <a:r>
              <a:rPr lang="en-GB" sz="1800" dirty="0">
                <a:latin typeface="Franklin Gothic Book"/>
              </a:rPr>
              <a:t>The content of the CAP is a set of targets, with strategies and prioritised actions to focus on achieving those targets</a:t>
            </a:r>
            <a:r>
              <a:rPr lang="en-US" sz="1800" dirty="0">
                <a:latin typeface="Franklin Gothic Book"/>
              </a:rPr>
              <a:t>​. It’s an iterative process, where steps are repeated with </a:t>
            </a:r>
            <a:r>
              <a:rPr lang="en-GB" sz="1800" dirty="0">
                <a:latin typeface="Franklin Gothic Book"/>
              </a:rPr>
              <a:t>the aim of achieving continuous improvement (see circular diagram)</a:t>
            </a:r>
            <a:endParaRPr lang="es-US" sz="1800" dirty="0">
              <a:latin typeface="Franklin Gothic Book"/>
            </a:endParaRPr>
          </a:p>
          <a:p>
            <a:pPr marL="0" indent="0" fontAlgn="base">
              <a:buNone/>
            </a:pPr>
            <a:endParaRPr lang="en-US" sz="1800" dirty="0">
              <a:latin typeface="Franklin Gothic Book" panose="020B0503020102020204" pitchFamily="34" charset="0"/>
              <a:cs typeface="Calibri" panose="020F0502020204030204"/>
            </a:endParaRPr>
          </a:p>
          <a:p>
            <a:pPr marL="0" lvl="2" indent="0" defTabSz="685800" fontAlgn="base">
              <a:lnSpc>
                <a:spcPct val="100000"/>
              </a:lnSpc>
              <a:spcBef>
                <a:spcPts val="600"/>
              </a:spcBef>
              <a:buNone/>
            </a:pPr>
            <a:r>
              <a:rPr lang="en-GB" sz="1800" dirty="0">
                <a:latin typeface="Franklin Gothic Book" panose="020B0503020102020204" pitchFamily="34" charset="0"/>
              </a:rPr>
              <a:t>A </a:t>
            </a:r>
            <a:r>
              <a:rPr lang="en-GB" sz="1800" b="1" dirty="0">
                <a:latin typeface="Franklin Gothic Book" panose="020B0503020102020204" pitchFamily="34" charset="0"/>
              </a:rPr>
              <a:t>Monitoring, Evaluation and Reporting (MER) system </a:t>
            </a:r>
            <a:r>
              <a:rPr lang="en-GB" sz="1800" dirty="0">
                <a:latin typeface="Franklin Gothic Book" panose="020B0503020102020204" pitchFamily="34" charset="0"/>
              </a:rPr>
              <a:t>enables cities to decide what is important to measure, how to measure it and how to assess the real progress against the CAP targets, demonstrating the value of the actions taken</a:t>
            </a:r>
            <a:r>
              <a:rPr lang="en-US" sz="1800" dirty="0">
                <a:latin typeface="Franklin Gothic Book" panose="020B0503020102020204" pitchFamily="34" charset="0"/>
              </a:rPr>
              <a:t>. </a:t>
            </a:r>
            <a:r>
              <a:rPr lang="en-GB" sz="1800" dirty="0">
                <a:latin typeface="Franklin Gothic Book" panose="020B0503020102020204" pitchFamily="34" charset="0"/>
              </a:rPr>
              <a:t>It also allows cities to show short-term progress, as reaching the final targets may take a considerable amount of time</a:t>
            </a:r>
            <a:r>
              <a:rPr lang="en-GB" sz="1800" dirty="0"/>
              <a:t>. </a:t>
            </a:r>
            <a:endParaRPr lang="en-US" sz="1800" dirty="0"/>
          </a:p>
          <a:p>
            <a:endParaRPr lang="en-US" sz="1800" dirty="0"/>
          </a:p>
        </p:txBody>
      </p:sp>
      <p:pic>
        <p:nvPicPr>
          <p:cNvPr id="3" name="Picture 4" descr="A close up of a device&#10;&#10;Description automatically generated">
            <a:extLst>
              <a:ext uri="{FF2B5EF4-FFF2-40B4-BE49-F238E27FC236}">
                <a16:creationId xmlns:a16="http://schemas.microsoft.com/office/drawing/2014/main" id="{9B23D44F-9F20-4089-A351-60DACF99D210}"/>
              </a:ext>
            </a:extLst>
          </p:cNvPr>
          <p:cNvPicPr>
            <a:picLocks noChangeAspect="1"/>
          </p:cNvPicPr>
          <p:nvPr/>
        </p:nvPicPr>
        <p:blipFill>
          <a:blip r:embed="rId3"/>
          <a:stretch>
            <a:fillRect/>
          </a:stretch>
        </p:blipFill>
        <p:spPr>
          <a:xfrm>
            <a:off x="6058968" y="2619561"/>
            <a:ext cx="4046053" cy="3482173"/>
          </a:xfrm>
          <a:prstGeom prst="rect">
            <a:avLst/>
          </a:prstGeom>
        </p:spPr>
      </p:pic>
      <p:sp>
        <p:nvSpPr>
          <p:cNvPr id="813" name="Rectangle 812">
            <a:extLst>
              <a:ext uri="{FF2B5EF4-FFF2-40B4-BE49-F238E27FC236}">
                <a16:creationId xmlns:a16="http://schemas.microsoft.com/office/drawing/2014/main" id="{F1996DC1-E519-4900-957B-250992C257C1}"/>
              </a:ext>
            </a:extLst>
          </p:cNvPr>
          <p:cNvSpPr/>
          <p:nvPr/>
        </p:nvSpPr>
        <p:spPr>
          <a:xfrm>
            <a:off x="9528313" y="6586170"/>
            <a:ext cx="2660013" cy="271830"/>
          </a:xfrm>
          <a:prstGeom prst="rect">
            <a:avLst/>
          </a:prstGeom>
          <a:solidFill>
            <a:srgbClr val="09CF6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ounded Rectangular Callout 4">
            <a:extLst>
              <a:ext uri="{FF2B5EF4-FFF2-40B4-BE49-F238E27FC236}">
                <a16:creationId xmlns:a16="http://schemas.microsoft.com/office/drawing/2014/main" id="{80447726-1B46-314F-B4B6-1FFB92808A04}"/>
              </a:ext>
            </a:extLst>
          </p:cNvPr>
          <p:cNvSpPr/>
          <p:nvPr/>
        </p:nvSpPr>
        <p:spPr>
          <a:xfrm>
            <a:off x="8244840" y="184762"/>
            <a:ext cx="3241852" cy="1985450"/>
          </a:xfrm>
          <a:prstGeom prst="wedgeRoundRectCallout">
            <a:avLst>
              <a:gd name="adj1" fmla="val 38664"/>
              <a:gd name="adj2" fmla="val 66098"/>
              <a:gd name="adj3" fmla="val 16667"/>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find a few proposed slides that could be used to set the context. For further information, check the </a:t>
            </a:r>
            <a:r>
              <a:rPr lang="en-US" sz="1600" dirty="0">
                <a:solidFill>
                  <a:schemeClr val="bg1"/>
                </a:solidFill>
                <a:latin typeface="Franklin Gothic Book" panose="020B0503020102020204" pitchFamily="34" charset="0"/>
              </a:rPr>
              <a:t>City CAP MER Guidance and the CAP MER Summary &amp; Introduction slide deck</a:t>
            </a:r>
          </a:p>
        </p:txBody>
      </p:sp>
      <p:sp>
        <p:nvSpPr>
          <p:cNvPr id="10" name="Text Placeholder 4">
            <a:extLst>
              <a:ext uri="{FF2B5EF4-FFF2-40B4-BE49-F238E27FC236}">
                <a16:creationId xmlns:a16="http://schemas.microsoft.com/office/drawing/2014/main" id="{08E7A8F6-C318-2B43-8DD4-878792ED740E}"/>
              </a:ext>
            </a:extLst>
          </p:cNvPr>
          <p:cNvSpPr txBox="1">
            <a:spLocks/>
          </p:cNvSpPr>
          <p:nvPr/>
        </p:nvSpPr>
        <p:spPr>
          <a:xfrm>
            <a:off x="9961372" y="6608998"/>
            <a:ext cx="1695621" cy="25892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www.c40knowledgehub.org</a:t>
            </a:r>
          </a:p>
        </p:txBody>
      </p:sp>
    </p:spTree>
    <p:extLst>
      <p:ext uri="{BB962C8B-B14F-4D97-AF65-F5344CB8AC3E}">
        <p14:creationId xmlns:p14="http://schemas.microsoft.com/office/powerpoint/2010/main" val="3107818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a:extLst>
              <a:ext uri="{FF2B5EF4-FFF2-40B4-BE49-F238E27FC236}">
                <a16:creationId xmlns:a16="http://schemas.microsoft.com/office/drawing/2014/main" id="{6EFF3DE9-AD9E-5A45-8AA3-4100510C876D}"/>
              </a:ext>
            </a:extLst>
          </p:cNvPr>
          <p:cNvSpPr/>
          <p:nvPr/>
        </p:nvSpPr>
        <p:spPr>
          <a:xfrm>
            <a:off x="7824866" y="2103922"/>
            <a:ext cx="4367134" cy="4743568"/>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24">
            <a:extLst>
              <a:ext uri="{FF2B5EF4-FFF2-40B4-BE49-F238E27FC236}">
                <a16:creationId xmlns:a16="http://schemas.microsoft.com/office/drawing/2014/main" id="{2D4FBAE3-FA15-334B-A5BA-A8A29BF57E13}"/>
              </a:ext>
            </a:extLst>
          </p:cNvPr>
          <p:cNvSpPr>
            <a:spLocks noGrp="1"/>
          </p:cNvSpPr>
          <p:nvPr>
            <p:ph type="ctrTitle"/>
          </p:nvPr>
        </p:nvSpPr>
        <p:spPr>
          <a:xfrm>
            <a:off x="302102" y="370947"/>
            <a:ext cx="6620220" cy="682293"/>
          </a:xfrm>
        </p:spPr>
        <p:txBody>
          <a:bodyPr lIns="91440" tIns="45720" rIns="91440" bIns="45720" anchor="t">
            <a:normAutofit/>
          </a:bodyPr>
          <a:lstStyle/>
          <a:p>
            <a:r>
              <a:rPr lang="en-US" b="0" dirty="0">
                <a:latin typeface="Franklin Gothic Medium" panose="020B0603020102020204" pitchFamily="34" charset="0"/>
              </a:rPr>
              <a:t>CAP Framework Criteria</a:t>
            </a:r>
          </a:p>
        </p:txBody>
      </p:sp>
      <p:sp>
        <p:nvSpPr>
          <p:cNvPr id="26" name="Subtitle 25">
            <a:extLst>
              <a:ext uri="{FF2B5EF4-FFF2-40B4-BE49-F238E27FC236}">
                <a16:creationId xmlns:a16="http://schemas.microsoft.com/office/drawing/2014/main" id="{2D1BB82C-D509-0249-8CC8-AFEC69F80D00}"/>
              </a:ext>
            </a:extLst>
          </p:cNvPr>
          <p:cNvSpPr>
            <a:spLocks noGrp="1"/>
          </p:cNvSpPr>
          <p:nvPr>
            <p:ph type="subTitle" idx="1"/>
          </p:nvPr>
        </p:nvSpPr>
        <p:spPr>
          <a:xfrm>
            <a:off x="421848" y="2590130"/>
            <a:ext cx="6620219" cy="468902"/>
          </a:xfrm>
        </p:spPr>
        <p:txBody>
          <a:bodyPr>
            <a:normAutofit/>
          </a:bodyPr>
          <a:lstStyle/>
          <a:p>
            <a:r>
              <a:rPr lang="en-US" sz="1600">
                <a:solidFill>
                  <a:schemeClr val="tx1">
                    <a:lumMod val="75000"/>
                    <a:lumOff val="25000"/>
                  </a:schemeClr>
                </a:solidFill>
              </a:rPr>
              <a:t>3.4 MONITORING, EVALUATION, REPORTING AND REVISION</a:t>
            </a:r>
          </a:p>
        </p:txBody>
      </p:sp>
      <p:sp>
        <p:nvSpPr>
          <p:cNvPr id="27" name="Text Placeholder 26">
            <a:extLst>
              <a:ext uri="{FF2B5EF4-FFF2-40B4-BE49-F238E27FC236}">
                <a16:creationId xmlns:a16="http://schemas.microsoft.com/office/drawing/2014/main" id="{8A6B62C1-7DE2-2F4B-8F3F-7166D9E567BD}"/>
              </a:ext>
            </a:extLst>
          </p:cNvPr>
          <p:cNvSpPr>
            <a:spLocks noGrp="1"/>
          </p:cNvSpPr>
          <p:nvPr>
            <p:ph type="body" sz="quarter" idx="12"/>
          </p:nvPr>
        </p:nvSpPr>
        <p:spPr>
          <a:xfrm>
            <a:off x="421848" y="3354278"/>
            <a:ext cx="8671351" cy="2423493"/>
          </a:xfrm>
        </p:spPr>
        <p:txBody>
          <a:bodyPr lIns="91440" tIns="45720" rIns="91440" bIns="45720" anchor="t">
            <a:noAutofit/>
          </a:bodyPr>
          <a:lstStyle/>
          <a:p>
            <a:pPr marL="0" indent="0">
              <a:buClr>
                <a:schemeClr val="accent6"/>
              </a:buClr>
              <a:buNone/>
            </a:pPr>
            <a:r>
              <a:rPr lang="en-GB" sz="1800">
                <a:latin typeface="Franklin Gothic Book"/>
              </a:rPr>
              <a:t>In line with the CAP Framework criteria, cities should develop a Monitoring, Evaluation and Reporting system as part of the Plan Compilation section of their Climate Action Plan. </a:t>
            </a:r>
            <a:endParaRPr lang="en-GB" sz="1800" b="1">
              <a:latin typeface="Franklin Gothic Book"/>
            </a:endParaRPr>
          </a:p>
          <a:p>
            <a:pPr marL="0" indent="0">
              <a:buClr>
                <a:schemeClr val="accent6"/>
              </a:buClr>
              <a:buNone/>
            </a:pPr>
            <a:r>
              <a:rPr lang="en-GB" sz="1800">
                <a:latin typeface="Franklin Gothic Book"/>
              </a:rPr>
              <a:t>Long-term commitment to delivering the plan should be demonstrated through a process of setting key performance indicators, ongoing monitoring, impact evaluation and progress reporting. This will provide stakeholders with transparency about the process, inspiring trust in the city government and its commitment to becoming an emissions neutral and climate resilient city by 2050. </a:t>
            </a:r>
            <a:r>
              <a:rPr lang="en-GB" sz="1800" b="1">
                <a:latin typeface="Franklin Gothic Book"/>
              </a:rPr>
              <a:t>The plan should set out a method for monitoring, evaluation, reporting and revision.</a:t>
            </a:r>
          </a:p>
        </p:txBody>
      </p:sp>
      <p:sp>
        <p:nvSpPr>
          <p:cNvPr id="28" name="Text Placeholder 27">
            <a:extLst>
              <a:ext uri="{FF2B5EF4-FFF2-40B4-BE49-F238E27FC236}">
                <a16:creationId xmlns:a16="http://schemas.microsoft.com/office/drawing/2014/main" id="{5188527E-0F01-E746-A1E9-307F0263C2CC}"/>
              </a:ext>
            </a:extLst>
          </p:cNvPr>
          <p:cNvSpPr>
            <a:spLocks noGrp="1"/>
          </p:cNvSpPr>
          <p:nvPr>
            <p:ph type="body" sz="quarter" idx="13"/>
          </p:nvPr>
        </p:nvSpPr>
        <p:spPr>
          <a:xfrm>
            <a:off x="519822" y="1354386"/>
            <a:ext cx="3769151" cy="517959"/>
          </a:xfrm>
          <a:solidFill>
            <a:srgbClr val="09CF62"/>
          </a:solidFill>
        </p:spPr>
        <p:txBody>
          <a:bodyPr/>
          <a:lstStyle/>
          <a:p>
            <a:r>
              <a:rPr lang="en-US" sz="3200" dirty="0">
                <a:solidFill>
                  <a:schemeClr val="bg1"/>
                </a:solidFill>
              </a:rPr>
              <a:t>PLAN COMPILATION</a:t>
            </a:r>
          </a:p>
        </p:txBody>
      </p:sp>
      <p:sp>
        <p:nvSpPr>
          <p:cNvPr id="33" name="Picture Placeholder 32">
            <a:extLst>
              <a:ext uri="{FF2B5EF4-FFF2-40B4-BE49-F238E27FC236}">
                <a16:creationId xmlns:a16="http://schemas.microsoft.com/office/drawing/2014/main" id="{82F60061-6CBE-C744-888B-C6DCD1C1305C}"/>
              </a:ext>
            </a:extLst>
          </p:cNvPr>
          <p:cNvSpPr>
            <a:spLocks noGrp="1"/>
          </p:cNvSpPr>
          <p:nvPr>
            <p:ph type="pic" sz="quarter" idx="19"/>
          </p:nvPr>
        </p:nvSpPr>
        <p:spPr>
          <a:xfrm>
            <a:off x="9541564" y="6520344"/>
            <a:ext cx="2650435" cy="334903"/>
          </a:xfrm>
        </p:spPr>
      </p:sp>
      <p:sp>
        <p:nvSpPr>
          <p:cNvPr id="36" name="Text Placeholder 35">
            <a:extLst>
              <a:ext uri="{FF2B5EF4-FFF2-40B4-BE49-F238E27FC236}">
                <a16:creationId xmlns:a16="http://schemas.microsoft.com/office/drawing/2014/main" id="{59575A29-76E8-7B49-8578-EF323D7B93AD}"/>
              </a:ext>
            </a:extLst>
          </p:cNvPr>
          <p:cNvSpPr>
            <a:spLocks noGrp="1"/>
          </p:cNvSpPr>
          <p:nvPr>
            <p:ph type="body" sz="quarter" idx="22"/>
          </p:nvPr>
        </p:nvSpPr>
        <p:spPr/>
        <p:txBody>
          <a:bodyPr lIns="91440" tIns="45720" rIns="91440" bIns="45720" anchor="t">
            <a:noAutofit/>
          </a:bodyPr>
          <a:lstStyle/>
          <a:p>
            <a:r>
              <a:rPr lang="en-US" dirty="0"/>
              <a:t>12</a:t>
            </a:r>
          </a:p>
        </p:txBody>
      </p:sp>
      <p:pic>
        <p:nvPicPr>
          <p:cNvPr id="2050" name="Picture 2">
            <a:extLst>
              <a:ext uri="{FF2B5EF4-FFF2-40B4-BE49-F238E27FC236}">
                <a16:creationId xmlns:a16="http://schemas.microsoft.com/office/drawing/2014/main" id="{CA053ECA-76E8-8D46-A2B3-7E17B7FB8B4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05428" y="1231559"/>
            <a:ext cx="5391150" cy="83970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a:extLst>
              <a:ext uri="{FF2B5EF4-FFF2-40B4-BE49-F238E27FC236}">
                <a16:creationId xmlns:a16="http://schemas.microsoft.com/office/drawing/2014/main" id="{9EA1AF0A-4F6C-024E-9EEF-075CBE130A59}"/>
              </a:ext>
            </a:extLst>
          </p:cNvPr>
          <p:cNvSpPr>
            <a:spLocks noGrp="1"/>
          </p:cNvSpPr>
          <p:nvPr>
            <p:ph type="body" sz="quarter" idx="20"/>
          </p:nvPr>
        </p:nvSpPr>
        <p:spPr>
          <a:xfrm>
            <a:off x="9880462" y="6575324"/>
            <a:ext cx="2019991" cy="239555"/>
          </a:xfrm>
        </p:spPr>
        <p:txBody>
          <a:bodyPr/>
          <a:lstStyle/>
          <a:p>
            <a:r>
              <a:rPr lang="en-US" dirty="0"/>
              <a:t>www.c40knowledgehub.org</a:t>
            </a:r>
          </a:p>
        </p:txBody>
      </p:sp>
    </p:spTree>
    <p:extLst>
      <p:ext uri="{BB962C8B-B14F-4D97-AF65-F5344CB8AC3E}">
        <p14:creationId xmlns:p14="http://schemas.microsoft.com/office/powerpoint/2010/main" val="351632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57B6D01-326A-5F4C-A192-114C4F490400}"/>
              </a:ext>
            </a:extLst>
          </p:cNvPr>
          <p:cNvSpPr>
            <a:spLocks noGrp="1"/>
          </p:cNvSpPr>
          <p:nvPr>
            <p:ph type="ctrTitle"/>
          </p:nvPr>
        </p:nvSpPr>
        <p:spPr>
          <a:xfrm>
            <a:off x="281344" y="162376"/>
            <a:ext cx="5877351" cy="807825"/>
          </a:xfrm>
        </p:spPr>
        <p:txBody>
          <a:bodyPr lIns="91440" tIns="45720" rIns="91440" bIns="45720" anchor="b">
            <a:normAutofit/>
          </a:bodyPr>
          <a:lstStyle/>
          <a:p>
            <a:r>
              <a:rPr lang="en-US" b="0" dirty="0">
                <a:latin typeface="Franklin Gothic Medium" panose="020B0603020102020204" pitchFamily="34" charset="0"/>
              </a:rPr>
              <a:t>Benefits of an MER system</a:t>
            </a:r>
          </a:p>
        </p:txBody>
      </p:sp>
      <p:sp>
        <p:nvSpPr>
          <p:cNvPr id="20" name="Picture Placeholder 19">
            <a:extLst>
              <a:ext uri="{FF2B5EF4-FFF2-40B4-BE49-F238E27FC236}">
                <a16:creationId xmlns:a16="http://schemas.microsoft.com/office/drawing/2014/main" id="{2BCC86F4-3725-5D4B-B0ED-C625417F34A2}"/>
              </a:ext>
            </a:extLst>
          </p:cNvPr>
          <p:cNvSpPr>
            <a:spLocks noGrp="1"/>
          </p:cNvSpPr>
          <p:nvPr>
            <p:ph type="pic" sz="quarter" idx="20"/>
          </p:nvPr>
        </p:nvSpPr>
        <p:spPr>
          <a:xfrm>
            <a:off x="9410698" y="6520344"/>
            <a:ext cx="2781302" cy="334903"/>
          </a:xfrm>
        </p:spPr>
      </p:sp>
      <p:sp>
        <p:nvSpPr>
          <p:cNvPr id="23" name="Text Placeholder 22">
            <a:extLst>
              <a:ext uri="{FF2B5EF4-FFF2-40B4-BE49-F238E27FC236}">
                <a16:creationId xmlns:a16="http://schemas.microsoft.com/office/drawing/2014/main" id="{766094A4-D659-AE45-8A48-FE20496BA07A}"/>
              </a:ext>
            </a:extLst>
          </p:cNvPr>
          <p:cNvSpPr>
            <a:spLocks noGrp="1"/>
          </p:cNvSpPr>
          <p:nvPr>
            <p:ph type="body" sz="quarter" idx="23"/>
          </p:nvPr>
        </p:nvSpPr>
        <p:spPr/>
        <p:txBody>
          <a:bodyPr lIns="91440" tIns="45720" rIns="91440" bIns="45720" anchor="t">
            <a:noAutofit/>
          </a:bodyPr>
          <a:lstStyle/>
          <a:p>
            <a:r>
              <a:rPr lang="en-US" dirty="0">
                <a:latin typeface="Franklin Gothic Medium"/>
              </a:rPr>
              <a:t>13</a:t>
            </a:r>
            <a:endParaRPr lang="en-US" dirty="0"/>
          </a:p>
        </p:txBody>
      </p:sp>
      <p:sp>
        <p:nvSpPr>
          <p:cNvPr id="3" name="Oval 2">
            <a:extLst>
              <a:ext uri="{FF2B5EF4-FFF2-40B4-BE49-F238E27FC236}">
                <a16:creationId xmlns:a16="http://schemas.microsoft.com/office/drawing/2014/main" id="{EC0C5319-12E1-AB4B-9028-DA0B39F6D725}"/>
              </a:ext>
            </a:extLst>
          </p:cNvPr>
          <p:cNvSpPr/>
          <p:nvPr/>
        </p:nvSpPr>
        <p:spPr>
          <a:xfrm>
            <a:off x="403727" y="2822855"/>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ABD492FB-1CC5-4F4E-803A-9CF08857C7B9}"/>
              </a:ext>
            </a:extLst>
          </p:cNvPr>
          <p:cNvSpPr txBox="1"/>
          <p:nvPr/>
        </p:nvSpPr>
        <p:spPr>
          <a:xfrm>
            <a:off x="475387" y="2822855"/>
            <a:ext cx="900698" cy="973877"/>
          </a:xfrm>
          <a:prstGeom prst="rect">
            <a:avLst/>
          </a:prstGeom>
          <a:noFill/>
        </p:spPr>
        <p:txBody>
          <a:bodyPr wrap="square" rtlCol="0">
            <a:spAutoFit/>
          </a:bodyPr>
          <a:lstStyle/>
          <a:p>
            <a:pPr algn="ctr"/>
            <a:r>
              <a:rPr lang="en-US" sz="5500">
                <a:solidFill>
                  <a:schemeClr val="bg1"/>
                </a:solidFill>
                <a:latin typeface="Franklin Gothic Medium" panose="020B0603020102020204" pitchFamily="34" charset="0"/>
              </a:rPr>
              <a:t>1</a:t>
            </a:r>
          </a:p>
        </p:txBody>
      </p:sp>
      <p:sp>
        <p:nvSpPr>
          <p:cNvPr id="5" name="TextBox 4">
            <a:extLst>
              <a:ext uri="{FF2B5EF4-FFF2-40B4-BE49-F238E27FC236}">
                <a16:creationId xmlns:a16="http://schemas.microsoft.com/office/drawing/2014/main" id="{E6D92C35-8D62-C64B-851D-18D7A9FD953B}"/>
              </a:ext>
            </a:extLst>
          </p:cNvPr>
          <p:cNvSpPr txBox="1"/>
          <p:nvPr/>
        </p:nvSpPr>
        <p:spPr>
          <a:xfrm>
            <a:off x="1625258" y="2796782"/>
            <a:ext cx="2544917" cy="1169551"/>
          </a:xfrm>
          <a:prstGeom prst="rect">
            <a:avLst/>
          </a:prstGeom>
          <a:noFill/>
        </p:spPr>
        <p:txBody>
          <a:bodyPr wrap="square" rtlCol="0">
            <a:spAutoFit/>
          </a:bodyPr>
          <a:lstStyle/>
          <a:p>
            <a:r>
              <a:rPr lang="en-US" sz="2000" b="1">
                <a:solidFill>
                  <a:schemeClr val="tx1">
                    <a:lumMod val="65000"/>
                    <a:lumOff val="35000"/>
                  </a:schemeClr>
                </a:solidFill>
                <a:latin typeface="Franklin Gothic Medium" panose="020B0603020102020204" pitchFamily="34" charset="0"/>
              </a:rPr>
              <a:t>SHARING</a:t>
            </a:r>
          </a:p>
          <a:p>
            <a:r>
              <a:rPr lang="en-US" sz="1600">
                <a:solidFill>
                  <a:prstClr val="black">
                    <a:lumMod val="65000"/>
                    <a:lumOff val="35000"/>
                  </a:prstClr>
                </a:solidFill>
                <a:latin typeface="Franklin Gothic Medium" panose="020B0603020102020204" pitchFamily="34" charset="0"/>
              </a:rPr>
              <a:t>Provide relevant information to a wide range of stakeholders</a:t>
            </a:r>
          </a:p>
        </p:txBody>
      </p:sp>
      <p:sp>
        <p:nvSpPr>
          <p:cNvPr id="32" name="TextBox 31">
            <a:extLst>
              <a:ext uri="{FF2B5EF4-FFF2-40B4-BE49-F238E27FC236}">
                <a16:creationId xmlns:a16="http://schemas.microsoft.com/office/drawing/2014/main" id="{87B751DE-1950-5440-92D2-A661CEF9CC6D}"/>
              </a:ext>
            </a:extLst>
          </p:cNvPr>
          <p:cNvSpPr txBox="1"/>
          <p:nvPr/>
        </p:nvSpPr>
        <p:spPr>
          <a:xfrm>
            <a:off x="5476355" y="2740406"/>
            <a:ext cx="2395507" cy="1138773"/>
          </a:xfrm>
          <a:prstGeom prst="rect">
            <a:avLst/>
          </a:prstGeom>
          <a:noFill/>
        </p:spPr>
        <p:txBody>
          <a:bodyPr wrap="square" rtlCol="0">
            <a:spAutoFit/>
          </a:bodyPr>
          <a:lstStyle/>
          <a:p>
            <a:r>
              <a:rPr lang="en-US" sz="2000" b="1">
                <a:solidFill>
                  <a:schemeClr val="tx1">
                    <a:lumMod val="65000"/>
                    <a:lumOff val="35000"/>
                  </a:schemeClr>
                </a:solidFill>
                <a:latin typeface="Franklin Gothic Medium" panose="020B0603020102020204" pitchFamily="34" charset="0"/>
              </a:rPr>
              <a:t>GROWING</a:t>
            </a:r>
          </a:p>
          <a:p>
            <a:r>
              <a:rPr lang="en-US" sz="1600">
                <a:solidFill>
                  <a:prstClr val="black">
                    <a:lumMod val="65000"/>
                    <a:lumOff val="35000"/>
                  </a:prstClr>
                </a:solidFill>
                <a:latin typeface="Franklin Gothic Medium" panose="020B0603020102020204" pitchFamily="34" charset="0"/>
              </a:rPr>
              <a:t>Continue to make the case for other possible climate actions</a:t>
            </a:r>
          </a:p>
        </p:txBody>
      </p:sp>
      <p:sp>
        <p:nvSpPr>
          <p:cNvPr id="33" name="TextBox 32">
            <a:extLst>
              <a:ext uri="{FF2B5EF4-FFF2-40B4-BE49-F238E27FC236}">
                <a16:creationId xmlns:a16="http://schemas.microsoft.com/office/drawing/2014/main" id="{0C629636-F51F-914E-979D-E70766D4686D}"/>
              </a:ext>
            </a:extLst>
          </p:cNvPr>
          <p:cNvSpPr txBox="1"/>
          <p:nvPr/>
        </p:nvSpPr>
        <p:spPr>
          <a:xfrm>
            <a:off x="1633971" y="4415636"/>
            <a:ext cx="2352411" cy="1415772"/>
          </a:xfrm>
          <a:prstGeom prst="rect">
            <a:avLst/>
          </a:prstGeom>
          <a:noFill/>
        </p:spPr>
        <p:txBody>
          <a:bodyPr wrap="square" rtlCol="0">
            <a:spAutoFit/>
          </a:bodyPr>
          <a:lstStyle/>
          <a:p>
            <a:r>
              <a:rPr lang="en-US" sz="2000" b="1">
                <a:solidFill>
                  <a:schemeClr val="tx1">
                    <a:lumMod val="65000"/>
                    <a:lumOff val="35000"/>
                  </a:schemeClr>
                </a:solidFill>
                <a:latin typeface="Franklin Gothic Medium" panose="020B0603020102020204" pitchFamily="34" charset="0"/>
              </a:rPr>
              <a:t>PERFORMING</a:t>
            </a:r>
            <a:r>
              <a:rPr lang="en-US" sz="2200" b="1">
                <a:solidFill>
                  <a:schemeClr val="tx2"/>
                </a:solidFill>
                <a:latin typeface="Franklin Gothic Medium" panose="020B0603020102020204" pitchFamily="34" charset="0"/>
              </a:rPr>
              <a:t>      </a:t>
            </a:r>
            <a:r>
              <a:rPr lang="en-US" sz="1600">
                <a:solidFill>
                  <a:prstClr val="black">
                    <a:lumMod val="65000"/>
                    <a:lumOff val="35000"/>
                  </a:prstClr>
                </a:solidFill>
                <a:latin typeface="Franklin Gothic Medium" panose="020B0603020102020204" pitchFamily="34" charset="0"/>
              </a:rPr>
              <a:t>Assess progress and effectiveness and adapt actions and plans accordingly </a:t>
            </a:r>
          </a:p>
        </p:txBody>
      </p:sp>
      <p:sp>
        <p:nvSpPr>
          <p:cNvPr id="34" name="TextBox 33">
            <a:extLst>
              <a:ext uri="{FF2B5EF4-FFF2-40B4-BE49-F238E27FC236}">
                <a16:creationId xmlns:a16="http://schemas.microsoft.com/office/drawing/2014/main" id="{5B13DFB0-3D5A-ED4E-A0BC-7FB679C56536}"/>
              </a:ext>
            </a:extLst>
          </p:cNvPr>
          <p:cNvSpPr txBox="1"/>
          <p:nvPr/>
        </p:nvSpPr>
        <p:spPr>
          <a:xfrm>
            <a:off x="5476355" y="4496960"/>
            <a:ext cx="2781301" cy="892552"/>
          </a:xfrm>
          <a:prstGeom prst="rect">
            <a:avLst/>
          </a:prstGeom>
          <a:noFill/>
        </p:spPr>
        <p:txBody>
          <a:bodyPr wrap="square" rtlCol="0">
            <a:spAutoFit/>
          </a:bodyPr>
          <a:lstStyle/>
          <a:p>
            <a:r>
              <a:rPr lang="en-US" sz="2000" b="1">
                <a:solidFill>
                  <a:schemeClr val="tx1">
                    <a:lumMod val="65000"/>
                    <a:lumOff val="35000"/>
                  </a:schemeClr>
                </a:solidFill>
                <a:latin typeface="Franklin Gothic Medium" panose="020B0603020102020204" pitchFamily="34" charset="0"/>
              </a:rPr>
              <a:t>COMMUNICATING</a:t>
            </a:r>
          </a:p>
          <a:p>
            <a:r>
              <a:rPr lang="en-US" sz="1600">
                <a:solidFill>
                  <a:prstClr val="black">
                    <a:lumMod val="65000"/>
                    <a:lumOff val="35000"/>
                  </a:prstClr>
                </a:solidFill>
                <a:latin typeface="Franklin Gothic Medium" panose="020B0603020102020204" pitchFamily="34" charset="0"/>
              </a:rPr>
              <a:t>Improve transparency and accountability </a:t>
            </a:r>
          </a:p>
        </p:txBody>
      </p:sp>
      <p:sp>
        <p:nvSpPr>
          <p:cNvPr id="19" name="Subtítulo 11">
            <a:extLst>
              <a:ext uri="{FF2B5EF4-FFF2-40B4-BE49-F238E27FC236}">
                <a16:creationId xmlns:a16="http://schemas.microsoft.com/office/drawing/2014/main" id="{1B66B657-238A-034F-A7C8-08BD700534A8}"/>
              </a:ext>
            </a:extLst>
          </p:cNvPr>
          <p:cNvSpPr>
            <a:spLocks noGrp="1"/>
          </p:cNvSpPr>
          <p:nvPr>
            <p:ph type="subTitle" idx="1"/>
          </p:nvPr>
        </p:nvSpPr>
        <p:spPr>
          <a:xfrm>
            <a:off x="422862" y="1266381"/>
            <a:ext cx="9987803" cy="892552"/>
          </a:xfrm>
        </p:spPr>
        <p:txBody>
          <a:bodyPr>
            <a:normAutofit/>
          </a:bodyPr>
          <a:lstStyle/>
          <a:p>
            <a:r>
              <a:rPr lang="en-GB" sz="1800" dirty="0">
                <a:solidFill>
                  <a:prstClr val="black">
                    <a:lumMod val="65000"/>
                    <a:lumOff val="35000"/>
                  </a:prstClr>
                </a:solidFill>
                <a:latin typeface="Franklin Gothic Book" panose="020B0503020102020204" pitchFamily="34" charset="0"/>
              </a:rPr>
              <a:t>In order to measure success and adjust priorities over time, cities are looking to develop a well-structured system to monitor, evaluate and report progress. This is essential for monitoring the effects of climate actions across a diverse range of stakeholders.</a:t>
            </a:r>
          </a:p>
          <a:p>
            <a:endParaRPr lang="en-GB" sz="1800" dirty="0">
              <a:solidFill>
                <a:prstClr val="black">
                  <a:lumMod val="65000"/>
                  <a:lumOff val="35000"/>
                </a:prstClr>
              </a:solidFill>
            </a:endParaRPr>
          </a:p>
          <a:p>
            <a:endParaRPr lang="es-ES_tradnl" sz="2200" b="1" dirty="0">
              <a:solidFill>
                <a:schemeClr val="tx2"/>
              </a:solidFill>
            </a:endParaRPr>
          </a:p>
        </p:txBody>
      </p:sp>
      <p:sp>
        <p:nvSpPr>
          <p:cNvPr id="47" name="Oval 2">
            <a:extLst>
              <a:ext uri="{FF2B5EF4-FFF2-40B4-BE49-F238E27FC236}">
                <a16:creationId xmlns:a16="http://schemas.microsoft.com/office/drawing/2014/main" id="{DFB292FC-11D5-114B-A2A1-BCA295162FD0}"/>
              </a:ext>
            </a:extLst>
          </p:cNvPr>
          <p:cNvSpPr/>
          <p:nvPr/>
        </p:nvSpPr>
        <p:spPr>
          <a:xfrm>
            <a:off x="368432" y="4501672"/>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27">
            <a:extLst>
              <a:ext uri="{FF2B5EF4-FFF2-40B4-BE49-F238E27FC236}">
                <a16:creationId xmlns:a16="http://schemas.microsoft.com/office/drawing/2014/main" id="{9EE7C102-1BB9-9244-AD81-84F889C584F4}"/>
              </a:ext>
            </a:extLst>
          </p:cNvPr>
          <p:cNvSpPr txBox="1"/>
          <p:nvPr/>
        </p:nvSpPr>
        <p:spPr>
          <a:xfrm>
            <a:off x="440092" y="4501672"/>
            <a:ext cx="900698" cy="973877"/>
          </a:xfrm>
          <a:prstGeom prst="rect">
            <a:avLst/>
          </a:prstGeom>
          <a:noFill/>
        </p:spPr>
        <p:txBody>
          <a:bodyPr wrap="square" rtlCol="0">
            <a:spAutoFit/>
          </a:bodyPr>
          <a:lstStyle/>
          <a:p>
            <a:pPr algn="ctr"/>
            <a:r>
              <a:rPr lang="en-US" sz="5500">
                <a:solidFill>
                  <a:schemeClr val="bg1"/>
                </a:solidFill>
                <a:latin typeface="Franklin Gothic Medium" panose="020B0603020102020204" pitchFamily="34" charset="0"/>
              </a:rPr>
              <a:t>3</a:t>
            </a:r>
          </a:p>
        </p:txBody>
      </p:sp>
      <p:sp>
        <p:nvSpPr>
          <p:cNvPr id="49" name="Oval 2">
            <a:extLst>
              <a:ext uri="{FF2B5EF4-FFF2-40B4-BE49-F238E27FC236}">
                <a16:creationId xmlns:a16="http://schemas.microsoft.com/office/drawing/2014/main" id="{07BF1071-40A8-5141-937E-B6FF14540C48}"/>
              </a:ext>
            </a:extLst>
          </p:cNvPr>
          <p:cNvSpPr/>
          <p:nvPr/>
        </p:nvSpPr>
        <p:spPr>
          <a:xfrm>
            <a:off x="4224972" y="2822855"/>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27">
            <a:extLst>
              <a:ext uri="{FF2B5EF4-FFF2-40B4-BE49-F238E27FC236}">
                <a16:creationId xmlns:a16="http://schemas.microsoft.com/office/drawing/2014/main" id="{0272C2B7-466A-1A43-9C98-3C6DF890A622}"/>
              </a:ext>
            </a:extLst>
          </p:cNvPr>
          <p:cNvSpPr txBox="1"/>
          <p:nvPr/>
        </p:nvSpPr>
        <p:spPr>
          <a:xfrm>
            <a:off x="4296632" y="2822855"/>
            <a:ext cx="900698" cy="973877"/>
          </a:xfrm>
          <a:prstGeom prst="rect">
            <a:avLst/>
          </a:prstGeom>
          <a:noFill/>
        </p:spPr>
        <p:txBody>
          <a:bodyPr wrap="square" rtlCol="0">
            <a:spAutoFit/>
          </a:bodyPr>
          <a:lstStyle/>
          <a:p>
            <a:pPr algn="ctr"/>
            <a:r>
              <a:rPr lang="en-US" sz="5500">
                <a:solidFill>
                  <a:schemeClr val="bg1"/>
                </a:solidFill>
                <a:latin typeface="Franklin Gothic Medium" panose="020B0603020102020204" pitchFamily="34" charset="0"/>
              </a:rPr>
              <a:t>2</a:t>
            </a:r>
          </a:p>
        </p:txBody>
      </p:sp>
      <p:sp>
        <p:nvSpPr>
          <p:cNvPr id="51" name="Oval 2">
            <a:extLst>
              <a:ext uri="{FF2B5EF4-FFF2-40B4-BE49-F238E27FC236}">
                <a16:creationId xmlns:a16="http://schemas.microsoft.com/office/drawing/2014/main" id="{74B64435-7B34-F645-8800-121D7989F338}"/>
              </a:ext>
            </a:extLst>
          </p:cNvPr>
          <p:cNvSpPr/>
          <p:nvPr/>
        </p:nvSpPr>
        <p:spPr>
          <a:xfrm>
            <a:off x="4250919" y="4415636"/>
            <a:ext cx="1080553" cy="973878"/>
          </a:xfrm>
          <a:prstGeom prst="ellipse">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a:extLst>
              <a:ext uri="{FF2B5EF4-FFF2-40B4-BE49-F238E27FC236}">
                <a16:creationId xmlns:a16="http://schemas.microsoft.com/office/drawing/2014/main" id="{3794AE16-8406-F94C-97F6-CE3B700F7A98}"/>
              </a:ext>
            </a:extLst>
          </p:cNvPr>
          <p:cNvSpPr txBox="1"/>
          <p:nvPr/>
        </p:nvSpPr>
        <p:spPr>
          <a:xfrm>
            <a:off x="4322579" y="4415636"/>
            <a:ext cx="900698" cy="973877"/>
          </a:xfrm>
          <a:prstGeom prst="rect">
            <a:avLst/>
          </a:prstGeom>
          <a:noFill/>
        </p:spPr>
        <p:txBody>
          <a:bodyPr wrap="square" rtlCol="0">
            <a:spAutoFit/>
          </a:bodyPr>
          <a:lstStyle/>
          <a:p>
            <a:pPr algn="ctr"/>
            <a:r>
              <a:rPr lang="en-US" sz="5500">
                <a:solidFill>
                  <a:schemeClr val="bg1"/>
                </a:solidFill>
                <a:latin typeface="Franklin Gothic Medium" panose="020B0603020102020204" pitchFamily="34" charset="0"/>
              </a:rPr>
              <a:t>4</a:t>
            </a:r>
          </a:p>
        </p:txBody>
      </p:sp>
      <p:sp>
        <p:nvSpPr>
          <p:cNvPr id="53" name="Rectángulo 52">
            <a:extLst>
              <a:ext uri="{FF2B5EF4-FFF2-40B4-BE49-F238E27FC236}">
                <a16:creationId xmlns:a16="http://schemas.microsoft.com/office/drawing/2014/main" id="{02B76D4D-D9DC-4A44-89E6-1616826831CB}"/>
              </a:ext>
            </a:extLst>
          </p:cNvPr>
          <p:cNvSpPr/>
          <p:nvPr/>
        </p:nvSpPr>
        <p:spPr>
          <a:xfrm>
            <a:off x="8402539" y="2479270"/>
            <a:ext cx="2781302" cy="34609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4" name="Marcador de texto 15">
            <a:extLst>
              <a:ext uri="{FF2B5EF4-FFF2-40B4-BE49-F238E27FC236}">
                <a16:creationId xmlns:a16="http://schemas.microsoft.com/office/drawing/2014/main" id="{87E06093-753D-7647-920F-6B84C1B8392B}"/>
              </a:ext>
            </a:extLst>
          </p:cNvPr>
          <p:cNvSpPr>
            <a:spLocks noGrp="1"/>
          </p:cNvSpPr>
          <p:nvPr>
            <p:ph type="body" sz="quarter" idx="15"/>
          </p:nvPr>
        </p:nvSpPr>
        <p:spPr>
          <a:xfrm>
            <a:off x="8586332" y="2724950"/>
            <a:ext cx="2464791" cy="3140041"/>
          </a:xfrm>
        </p:spPr>
        <p:txBody>
          <a:bodyPr/>
          <a:lstStyle/>
          <a:p>
            <a:pPr>
              <a:buClr>
                <a:schemeClr val="accent6"/>
              </a:buClr>
            </a:pPr>
            <a:r>
              <a:rPr lang="en-GB" sz="1800" dirty="0">
                <a:solidFill>
                  <a:prstClr val="black">
                    <a:lumMod val="65000"/>
                    <a:lumOff val="35000"/>
                  </a:prstClr>
                </a:solidFill>
              </a:rPr>
              <a:t>A CAP MER system enables cities to track and review the intended results and real progress, which could lead to greater access to national and international climate funding and secure more support from key stakeholder groups.</a:t>
            </a:r>
          </a:p>
          <a:p>
            <a:pPr marL="285750" indent="-285750" algn="ctr">
              <a:buClr>
                <a:schemeClr val="accent6"/>
              </a:buClr>
              <a:buFont typeface="Wingdings" pitchFamily="2" charset="2"/>
              <a:buChar char="§"/>
            </a:pPr>
            <a:endParaRPr lang="en-GB" sz="1800" dirty="0">
              <a:solidFill>
                <a:prstClr val="black">
                  <a:lumMod val="65000"/>
                  <a:lumOff val="35000"/>
                </a:prstClr>
              </a:solidFill>
              <a:latin typeface="Franklin Gothic Book" panose="020B0503020102020204" pitchFamily="34" charset="0"/>
            </a:endParaRPr>
          </a:p>
        </p:txBody>
      </p:sp>
      <p:sp>
        <p:nvSpPr>
          <p:cNvPr id="22" name="Text Placeholder 4">
            <a:extLst>
              <a:ext uri="{FF2B5EF4-FFF2-40B4-BE49-F238E27FC236}">
                <a16:creationId xmlns:a16="http://schemas.microsoft.com/office/drawing/2014/main" id="{E9414325-52E6-4943-BF38-B2049DCBA159}"/>
              </a:ext>
            </a:extLst>
          </p:cNvPr>
          <p:cNvSpPr>
            <a:spLocks noGrp="1"/>
          </p:cNvSpPr>
          <p:nvPr>
            <p:ph type="body" sz="quarter" idx="21"/>
          </p:nvPr>
        </p:nvSpPr>
        <p:spPr>
          <a:xfrm>
            <a:off x="9818727" y="6577055"/>
            <a:ext cx="2341050" cy="236094"/>
          </a:xfrm>
        </p:spPr>
        <p:txBody>
          <a:bodyPr/>
          <a:lstStyle/>
          <a:p>
            <a:r>
              <a:rPr lang="en-US" dirty="0"/>
              <a:t>www.c40knowledgehub.org</a:t>
            </a:r>
          </a:p>
        </p:txBody>
      </p:sp>
    </p:spTree>
    <p:extLst>
      <p:ext uri="{BB962C8B-B14F-4D97-AF65-F5344CB8AC3E}">
        <p14:creationId xmlns:p14="http://schemas.microsoft.com/office/powerpoint/2010/main" val="470399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ight Triangle 11">
            <a:extLst>
              <a:ext uri="{FF2B5EF4-FFF2-40B4-BE49-F238E27FC236}">
                <a16:creationId xmlns:a16="http://schemas.microsoft.com/office/drawing/2014/main" id="{7FB5931A-60D1-45B0-9F2B-748EB195E998}"/>
              </a:ext>
            </a:extLst>
          </p:cNvPr>
          <p:cNvSpPr/>
          <p:nvPr/>
        </p:nvSpPr>
        <p:spPr>
          <a:xfrm flipH="1">
            <a:off x="7630989" y="2542418"/>
            <a:ext cx="4561011" cy="4312829"/>
          </a:xfrm>
          <a:prstGeom prst="rtTriangl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89343F-566C-410F-84C2-B9DBCE64D6F8}"/>
              </a:ext>
            </a:extLst>
          </p:cNvPr>
          <p:cNvSpPr>
            <a:spLocks noGrp="1"/>
          </p:cNvSpPr>
          <p:nvPr>
            <p:ph type="ctrTitle"/>
          </p:nvPr>
        </p:nvSpPr>
        <p:spPr>
          <a:xfrm>
            <a:off x="309079" y="371992"/>
            <a:ext cx="7618852" cy="675101"/>
          </a:xfrm>
        </p:spPr>
        <p:txBody>
          <a:bodyPr lIns="91440" tIns="45720" rIns="91440" bIns="45720" anchor="t">
            <a:normAutofit/>
          </a:bodyPr>
          <a:lstStyle/>
          <a:p>
            <a:r>
              <a:rPr lang="en-GB" b="0" dirty="0">
                <a:latin typeface="Franklin Gothic Medium" panose="020B0603020102020204" pitchFamily="34" charset="0"/>
              </a:rPr>
              <a:t>2</a:t>
            </a:r>
            <a:r>
              <a:rPr lang="en-GB" b="0" baseline="30000" dirty="0">
                <a:latin typeface="Franklin Gothic Medium" panose="020B0603020102020204" pitchFamily="34" charset="0"/>
              </a:rPr>
              <a:t>nd</a:t>
            </a:r>
            <a:r>
              <a:rPr lang="en-GB" b="0" dirty="0">
                <a:latin typeface="Franklin Gothic Medium" panose="020B0603020102020204" pitchFamily="34" charset="0"/>
              </a:rPr>
              <a:t> Session: MER governance</a:t>
            </a:r>
          </a:p>
        </p:txBody>
      </p:sp>
      <p:sp>
        <p:nvSpPr>
          <p:cNvPr id="3" name="Subtitle 2">
            <a:extLst>
              <a:ext uri="{FF2B5EF4-FFF2-40B4-BE49-F238E27FC236}">
                <a16:creationId xmlns:a16="http://schemas.microsoft.com/office/drawing/2014/main" id="{47B65087-9043-446B-9E14-22CA050D3131}"/>
              </a:ext>
            </a:extLst>
          </p:cNvPr>
          <p:cNvSpPr>
            <a:spLocks noGrp="1"/>
          </p:cNvSpPr>
          <p:nvPr>
            <p:ph type="subTitle" idx="1"/>
          </p:nvPr>
        </p:nvSpPr>
        <p:spPr>
          <a:xfrm>
            <a:off x="431093" y="1256243"/>
            <a:ext cx="9509654" cy="1141850"/>
          </a:xfrm>
        </p:spPr>
        <p:txBody>
          <a:bodyPr lIns="91440" tIns="45720" rIns="91440" bIns="45720" anchor="t">
            <a:normAutofit/>
          </a:bodyPr>
          <a:lstStyle/>
          <a:p>
            <a:r>
              <a:rPr lang="en-GB" sz="2000" b="1" dirty="0">
                <a:solidFill>
                  <a:schemeClr val="bg2">
                    <a:lumMod val="25000"/>
                  </a:schemeClr>
                </a:solidFill>
                <a:latin typeface="Franklin Gothic Book" panose="020B0503020102020204" pitchFamily="34" charset="0"/>
              </a:rPr>
              <a:t>Aim: </a:t>
            </a:r>
            <a:r>
              <a:rPr lang="en-GB" sz="2000" dirty="0">
                <a:latin typeface="Franklin Gothic Book" panose="020B0503020102020204" pitchFamily="34" charset="0"/>
              </a:rPr>
              <a:t>To explain the components of an MER system with a focus on coordination and stakeholders engagement.</a:t>
            </a:r>
          </a:p>
        </p:txBody>
      </p:sp>
      <p:sp>
        <p:nvSpPr>
          <p:cNvPr id="4" name="Text Placeholder 3">
            <a:extLst>
              <a:ext uri="{FF2B5EF4-FFF2-40B4-BE49-F238E27FC236}">
                <a16:creationId xmlns:a16="http://schemas.microsoft.com/office/drawing/2014/main" id="{5BFD48FD-D44B-40CE-8EF6-D5C4B8176C19}"/>
              </a:ext>
            </a:extLst>
          </p:cNvPr>
          <p:cNvSpPr>
            <a:spLocks noGrp="1"/>
          </p:cNvSpPr>
          <p:nvPr>
            <p:ph type="body" sz="quarter" idx="12"/>
          </p:nvPr>
        </p:nvSpPr>
        <p:spPr>
          <a:xfrm>
            <a:off x="431093" y="2139549"/>
            <a:ext cx="8317652" cy="2578903"/>
          </a:xfrm>
        </p:spPr>
        <p:txBody>
          <a:bodyPr lIns="91440" tIns="45720" rIns="91440" bIns="45720" anchor="t">
            <a:normAutofit/>
          </a:bodyPr>
          <a:lstStyle/>
          <a:p>
            <a:pPr marL="0" indent="0">
              <a:buNone/>
            </a:pPr>
            <a:r>
              <a:rPr lang="en-GB" sz="2000" b="1" dirty="0">
                <a:solidFill>
                  <a:schemeClr val="bg2">
                    <a:lumMod val="25000"/>
                  </a:schemeClr>
                </a:solidFill>
              </a:rPr>
              <a:t>Content:</a:t>
            </a:r>
          </a:p>
          <a:p>
            <a:pPr marL="342900" indent="-342900">
              <a:buFont typeface="Wingdings" pitchFamily="2" charset="2"/>
              <a:buChar char="§"/>
            </a:pPr>
            <a:endParaRPr lang="en-GB" sz="1900" b="1" dirty="0">
              <a:solidFill>
                <a:schemeClr val="bg2">
                  <a:lumMod val="25000"/>
                </a:schemeClr>
              </a:solidFill>
            </a:endParaRPr>
          </a:p>
          <a:p>
            <a:pPr marL="342900" indent="-342900">
              <a:buFont typeface="Wingdings" pitchFamily="2" charset="2"/>
              <a:buChar char="§"/>
            </a:pPr>
            <a:r>
              <a:rPr lang="en-GB" sz="1800" b="1" dirty="0">
                <a:solidFill>
                  <a:schemeClr val="bg2">
                    <a:lumMod val="25000"/>
                  </a:schemeClr>
                </a:solidFill>
              </a:rPr>
              <a:t>Brief introduction</a:t>
            </a:r>
            <a:r>
              <a:rPr lang="en-GB" sz="1800" dirty="0">
                <a:solidFill>
                  <a:schemeClr val="bg2">
                    <a:lumMod val="25000"/>
                  </a:schemeClr>
                </a:solidFill>
              </a:rPr>
              <a:t>: </a:t>
            </a:r>
            <a:r>
              <a:rPr lang="en-GB" sz="1800" dirty="0"/>
              <a:t>Components of an MER structure: Governance coordination and Stakeholders engagement (15 minutes)</a:t>
            </a:r>
          </a:p>
          <a:p>
            <a:pPr marL="342900" indent="-342900">
              <a:buFont typeface="Wingdings" pitchFamily="2" charset="2"/>
              <a:buChar char="§"/>
            </a:pPr>
            <a:endParaRPr lang="en-GB" sz="1800" dirty="0"/>
          </a:p>
          <a:p>
            <a:pPr marL="342900" indent="-342900">
              <a:buFont typeface="Wingdings" pitchFamily="2" charset="2"/>
              <a:buChar char="§"/>
            </a:pPr>
            <a:r>
              <a:rPr lang="en-GB" sz="1800" b="1" dirty="0">
                <a:solidFill>
                  <a:schemeClr val="bg2">
                    <a:lumMod val="25000"/>
                  </a:schemeClr>
                </a:solidFill>
              </a:rPr>
              <a:t>Individual activity</a:t>
            </a:r>
            <a:r>
              <a:rPr lang="en-GB" sz="1800" dirty="0"/>
              <a:t> (20 minutes)</a:t>
            </a:r>
          </a:p>
        </p:txBody>
      </p:sp>
      <p:sp>
        <p:nvSpPr>
          <p:cNvPr id="7" name="Picture Placeholder 6">
            <a:extLst>
              <a:ext uri="{FF2B5EF4-FFF2-40B4-BE49-F238E27FC236}">
                <a16:creationId xmlns:a16="http://schemas.microsoft.com/office/drawing/2014/main" id="{44ABBAAE-F084-42A2-AE88-536EDB934678}"/>
              </a:ext>
            </a:extLst>
          </p:cNvPr>
          <p:cNvSpPr>
            <a:spLocks noGrp="1"/>
          </p:cNvSpPr>
          <p:nvPr>
            <p:ph type="pic" sz="quarter" idx="18"/>
          </p:nvPr>
        </p:nvSpPr>
        <p:spPr>
          <a:xfrm>
            <a:off x="9422296" y="6513897"/>
            <a:ext cx="2769704" cy="334903"/>
          </a:xfrm>
        </p:spPr>
      </p:sp>
      <p:sp>
        <p:nvSpPr>
          <p:cNvPr id="9" name="Picture Placeholder 8">
            <a:extLst>
              <a:ext uri="{FF2B5EF4-FFF2-40B4-BE49-F238E27FC236}">
                <a16:creationId xmlns:a16="http://schemas.microsoft.com/office/drawing/2014/main" id="{8F7FF8DB-8CEE-4800-9147-0DEC8224755A}"/>
              </a:ext>
            </a:extLst>
          </p:cNvPr>
          <p:cNvSpPr>
            <a:spLocks noGrp="1"/>
          </p:cNvSpPr>
          <p:nvPr>
            <p:ph type="pic" sz="quarter" idx="20"/>
          </p:nvPr>
        </p:nvSpPr>
        <p:spPr/>
      </p:sp>
      <p:sp>
        <p:nvSpPr>
          <p:cNvPr id="10" name="Text Placeholder 9">
            <a:extLst>
              <a:ext uri="{FF2B5EF4-FFF2-40B4-BE49-F238E27FC236}">
                <a16:creationId xmlns:a16="http://schemas.microsoft.com/office/drawing/2014/main" id="{674C66FB-F56F-4611-87DD-77A0AE371D0E}"/>
              </a:ext>
            </a:extLst>
          </p:cNvPr>
          <p:cNvSpPr>
            <a:spLocks noGrp="1"/>
          </p:cNvSpPr>
          <p:nvPr>
            <p:ph type="body" sz="quarter" idx="21"/>
          </p:nvPr>
        </p:nvSpPr>
        <p:spPr/>
        <p:txBody>
          <a:bodyPr/>
          <a:lstStyle/>
          <a:p>
            <a:r>
              <a:rPr lang="en-GB" dirty="0"/>
              <a:t>14</a:t>
            </a:r>
          </a:p>
        </p:txBody>
      </p:sp>
      <p:sp>
        <p:nvSpPr>
          <p:cNvPr id="11" name="Text Placeholder 4">
            <a:extLst>
              <a:ext uri="{FF2B5EF4-FFF2-40B4-BE49-F238E27FC236}">
                <a16:creationId xmlns:a16="http://schemas.microsoft.com/office/drawing/2014/main" id="{B823CF75-99A1-2A4C-9B1C-1BA827E0A408}"/>
              </a:ext>
            </a:extLst>
          </p:cNvPr>
          <p:cNvSpPr>
            <a:spLocks noGrp="1"/>
          </p:cNvSpPr>
          <p:nvPr>
            <p:ph type="body" sz="quarter" idx="19"/>
          </p:nvPr>
        </p:nvSpPr>
        <p:spPr>
          <a:xfrm>
            <a:off x="9820248" y="6546849"/>
            <a:ext cx="2075282" cy="258921"/>
          </a:xfrm>
        </p:spPr>
        <p:txBody>
          <a:bodyPr/>
          <a:lstStyle/>
          <a:p>
            <a:r>
              <a:rPr lang="en-US" dirty="0"/>
              <a:t>www.c40knowledgehub.org</a:t>
            </a:r>
          </a:p>
        </p:txBody>
      </p:sp>
    </p:spTree>
    <p:extLst>
      <p:ext uri="{BB962C8B-B14F-4D97-AF65-F5344CB8AC3E}">
        <p14:creationId xmlns:p14="http://schemas.microsoft.com/office/powerpoint/2010/main" val="4177256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A302D54-ED3D-4D4C-9BE0-41E491D4155D}"/>
              </a:ext>
            </a:extLst>
          </p:cNvPr>
          <p:cNvSpPr>
            <a:spLocks noGrp="1"/>
          </p:cNvSpPr>
          <p:nvPr>
            <p:ph type="pic" sz="quarter" idx="19"/>
          </p:nvPr>
        </p:nvSpPr>
        <p:spPr>
          <a:xfrm>
            <a:off x="9571064" y="6520344"/>
            <a:ext cx="2620936" cy="334903"/>
          </a:xfrm>
        </p:spPr>
      </p:sp>
      <p:sp>
        <p:nvSpPr>
          <p:cNvPr id="12" name="Picture Placeholder 11">
            <a:extLst>
              <a:ext uri="{FF2B5EF4-FFF2-40B4-BE49-F238E27FC236}">
                <a16:creationId xmlns:a16="http://schemas.microsoft.com/office/drawing/2014/main" id="{0F9F2340-5CF7-4072-B05D-54A308B62AA9}"/>
              </a:ext>
            </a:extLst>
          </p:cNvPr>
          <p:cNvSpPr>
            <a:spLocks noGrp="1"/>
          </p:cNvSpPr>
          <p:nvPr>
            <p:ph type="pic" sz="quarter" idx="21"/>
          </p:nvPr>
        </p:nvSpPr>
        <p:spPr/>
      </p:sp>
      <p:sp>
        <p:nvSpPr>
          <p:cNvPr id="13" name="Text Placeholder 12">
            <a:extLst>
              <a:ext uri="{FF2B5EF4-FFF2-40B4-BE49-F238E27FC236}">
                <a16:creationId xmlns:a16="http://schemas.microsoft.com/office/drawing/2014/main" id="{13EF2D29-A91B-4F67-A177-88A30CCED6D0}"/>
              </a:ext>
            </a:extLst>
          </p:cNvPr>
          <p:cNvSpPr>
            <a:spLocks noGrp="1"/>
          </p:cNvSpPr>
          <p:nvPr>
            <p:ph type="body" sz="quarter" idx="22"/>
          </p:nvPr>
        </p:nvSpPr>
        <p:spPr/>
        <p:txBody>
          <a:bodyPr/>
          <a:lstStyle/>
          <a:p>
            <a:r>
              <a:rPr lang="en-GB" dirty="0"/>
              <a:t>15</a:t>
            </a:r>
          </a:p>
        </p:txBody>
      </p:sp>
      <p:pic>
        <p:nvPicPr>
          <p:cNvPr id="15" name="Picture 7" descr="Diagram&#10;&#10;Description automatically generated">
            <a:extLst>
              <a:ext uri="{FF2B5EF4-FFF2-40B4-BE49-F238E27FC236}">
                <a16:creationId xmlns:a16="http://schemas.microsoft.com/office/drawing/2014/main" id="{EB90BB6F-326D-4E60-96B9-AF88CC7A04CA}"/>
              </a:ext>
            </a:extLst>
          </p:cNvPr>
          <p:cNvPicPr>
            <a:picLocks noChangeAspect="1"/>
          </p:cNvPicPr>
          <p:nvPr/>
        </p:nvPicPr>
        <p:blipFill>
          <a:blip r:embed="rId3"/>
          <a:stretch>
            <a:fillRect/>
          </a:stretch>
        </p:blipFill>
        <p:spPr>
          <a:xfrm>
            <a:off x="4132802" y="2093828"/>
            <a:ext cx="7421032" cy="4268226"/>
          </a:xfrm>
          <a:prstGeom prst="rect">
            <a:avLst/>
          </a:prstGeom>
        </p:spPr>
      </p:pic>
      <p:sp>
        <p:nvSpPr>
          <p:cNvPr id="16" name="TextBox 1">
            <a:extLst>
              <a:ext uri="{FF2B5EF4-FFF2-40B4-BE49-F238E27FC236}">
                <a16:creationId xmlns:a16="http://schemas.microsoft.com/office/drawing/2014/main" id="{EAE92313-9EF8-4D72-B7A8-E88038F9154D}"/>
              </a:ext>
            </a:extLst>
          </p:cNvPr>
          <p:cNvSpPr txBox="1"/>
          <p:nvPr/>
        </p:nvSpPr>
        <p:spPr>
          <a:xfrm>
            <a:off x="582122" y="2212004"/>
            <a:ext cx="3000485" cy="403187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Clr>
                <a:srgbClr val="09CF62"/>
              </a:buClr>
              <a:buFont typeface="+mj-lt"/>
              <a:buAutoNum type="arabicPeriod"/>
            </a:pPr>
            <a:r>
              <a:rPr lang="en-US" sz="1600" dirty="0">
                <a:latin typeface="Franklin Gothic Book" panose="020B0503020102020204" pitchFamily="34" charset="0"/>
              </a:rPr>
              <a:t>Define the objectives of the system;</a:t>
            </a:r>
          </a:p>
          <a:p>
            <a:pPr marL="342900" indent="-342900">
              <a:buClr>
                <a:srgbClr val="09CF62"/>
              </a:buClr>
              <a:buFont typeface="+mj-lt"/>
              <a:buAutoNum type="arabicPeriod"/>
            </a:pPr>
            <a:endParaRPr lang="en-US" sz="1600" dirty="0">
              <a:latin typeface="Franklin Gothic Book" panose="020B0503020102020204" pitchFamily="34" charset="0"/>
            </a:endParaRPr>
          </a:p>
          <a:p>
            <a:pPr marL="342900" indent="-342900">
              <a:buClr>
                <a:srgbClr val="09CF62"/>
              </a:buClr>
              <a:buFont typeface="+mj-lt"/>
              <a:buAutoNum type="arabicPeriod"/>
            </a:pPr>
            <a:r>
              <a:rPr lang="en-US" sz="1600" dirty="0">
                <a:latin typeface="Franklin Gothic Book" panose="020B0503020102020204" pitchFamily="34" charset="0"/>
              </a:rPr>
              <a:t>Identify key actors;</a:t>
            </a:r>
          </a:p>
          <a:p>
            <a:pPr marL="342900" indent="-342900">
              <a:buClr>
                <a:srgbClr val="09CF62"/>
              </a:buClr>
              <a:buFont typeface="+mj-lt"/>
              <a:buAutoNum type="arabicPeriod"/>
            </a:pPr>
            <a:endParaRPr lang="en-US" sz="1600" dirty="0">
              <a:latin typeface="Franklin Gothic Book" panose="020B0503020102020204" pitchFamily="34" charset="0"/>
            </a:endParaRPr>
          </a:p>
          <a:p>
            <a:pPr marL="342900" indent="-342900">
              <a:buClr>
                <a:srgbClr val="09CF62"/>
              </a:buClr>
              <a:buFont typeface="+mj-lt"/>
              <a:buAutoNum type="arabicPeriod"/>
            </a:pPr>
            <a:r>
              <a:rPr lang="en-US" sz="1600" dirty="0">
                <a:latin typeface="Franklin Gothic Book" panose="020B0503020102020204" pitchFamily="34" charset="0"/>
              </a:rPr>
              <a:t>Establish a structure/governance of the system: roles and responsibilities;</a:t>
            </a:r>
          </a:p>
          <a:p>
            <a:pPr marL="342900" indent="-342900">
              <a:buClr>
                <a:srgbClr val="09CF62"/>
              </a:buClr>
              <a:buFont typeface="+mj-lt"/>
              <a:buAutoNum type="arabicPeriod"/>
            </a:pPr>
            <a:endParaRPr lang="en-US" sz="1600" dirty="0">
              <a:latin typeface="Franklin Gothic Book" panose="020B0503020102020204" pitchFamily="34" charset="0"/>
            </a:endParaRPr>
          </a:p>
          <a:p>
            <a:pPr marL="342900" indent="-342900">
              <a:buClr>
                <a:srgbClr val="09CF62"/>
              </a:buClr>
              <a:buFont typeface="+mj-lt"/>
              <a:buAutoNum type="arabicPeriod"/>
            </a:pPr>
            <a:r>
              <a:rPr lang="en-US" sz="1600" dirty="0">
                <a:latin typeface="Franklin Gothic Book" panose="020B0503020102020204" pitchFamily="34" charset="0"/>
              </a:rPr>
              <a:t>Define a communication and reporting strategy;</a:t>
            </a:r>
          </a:p>
          <a:p>
            <a:pPr marL="342900" indent="-342900">
              <a:buClr>
                <a:srgbClr val="09CF62"/>
              </a:buClr>
              <a:buFont typeface="+mj-lt"/>
              <a:buAutoNum type="arabicPeriod"/>
            </a:pPr>
            <a:endParaRPr lang="en-US" sz="1600" dirty="0">
              <a:latin typeface="Franklin Gothic Book" panose="020B0503020102020204" pitchFamily="34" charset="0"/>
            </a:endParaRPr>
          </a:p>
          <a:p>
            <a:pPr marL="342900" indent="-342900">
              <a:buClr>
                <a:srgbClr val="09CF62"/>
              </a:buClr>
              <a:buFont typeface="+mj-lt"/>
              <a:buAutoNum type="arabicPeriod"/>
            </a:pPr>
            <a:r>
              <a:rPr lang="en-US" sz="1600" dirty="0">
                <a:latin typeface="Franklin Gothic Book" panose="020B0503020102020204" pitchFamily="34" charset="0"/>
              </a:rPr>
              <a:t>Involving external actors from the beginning of the process is equally important.</a:t>
            </a:r>
          </a:p>
        </p:txBody>
      </p:sp>
      <p:sp>
        <p:nvSpPr>
          <p:cNvPr id="17" name="TextBox 1">
            <a:extLst>
              <a:ext uri="{FF2B5EF4-FFF2-40B4-BE49-F238E27FC236}">
                <a16:creationId xmlns:a16="http://schemas.microsoft.com/office/drawing/2014/main" id="{B0B5C358-BAD1-43D9-A8F0-44365660125F}"/>
              </a:ext>
            </a:extLst>
          </p:cNvPr>
          <p:cNvSpPr txBox="1"/>
          <p:nvPr/>
        </p:nvSpPr>
        <p:spPr>
          <a:xfrm>
            <a:off x="411912" y="1094574"/>
            <a:ext cx="8540207"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bg2">
                    <a:lumMod val="25000"/>
                  </a:schemeClr>
                </a:solidFill>
                <a:latin typeface="Franklin Gothic Medium" panose="020B0603020102020204" pitchFamily="34" charset="0"/>
                <a:cs typeface="Calibri"/>
              </a:rPr>
              <a:t>Defining the governance and structure for the city CAP MER system is a crucial point, ensuring the MER system is fully integrated into climate action planning and implementation.</a:t>
            </a:r>
          </a:p>
        </p:txBody>
      </p:sp>
      <p:sp>
        <p:nvSpPr>
          <p:cNvPr id="18" name="Title 2">
            <a:extLst>
              <a:ext uri="{FF2B5EF4-FFF2-40B4-BE49-F238E27FC236}">
                <a16:creationId xmlns:a16="http://schemas.microsoft.com/office/drawing/2014/main" id="{8B9460BE-D2E2-4B2A-A1EF-FFA04B26ECF7}"/>
              </a:ext>
            </a:extLst>
          </p:cNvPr>
          <p:cNvSpPr>
            <a:spLocks noGrp="1"/>
          </p:cNvSpPr>
          <p:nvPr/>
        </p:nvSpPr>
        <p:spPr>
          <a:xfrm>
            <a:off x="281280" y="371479"/>
            <a:ext cx="8371120" cy="81052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700" b="1" i="0" kern="1200">
                <a:solidFill>
                  <a:srgbClr val="009DA5"/>
                </a:solidFill>
                <a:latin typeface="Franklin Gothic Demi" panose="020B0603020102020204" pitchFamily="34" charset="0"/>
                <a:ea typeface="+mj-ea"/>
                <a:cs typeface="+mj-cs"/>
              </a:defRPr>
            </a:lvl1pPr>
          </a:lstStyle>
          <a:p>
            <a:r>
              <a:rPr lang="en-US" b="0" dirty="0">
                <a:solidFill>
                  <a:srgbClr val="09CF62"/>
                </a:solidFill>
                <a:latin typeface="Franklin Gothic Medium" panose="020B0603020102020204" pitchFamily="34" charset="0"/>
              </a:rPr>
              <a:t>Define MER governance &amp; structure</a:t>
            </a:r>
          </a:p>
        </p:txBody>
      </p:sp>
      <p:sp>
        <p:nvSpPr>
          <p:cNvPr id="14" name="Speech Bubble: Rectangle with Corners Rounded 1">
            <a:extLst>
              <a:ext uri="{FF2B5EF4-FFF2-40B4-BE49-F238E27FC236}">
                <a16:creationId xmlns:a16="http://schemas.microsoft.com/office/drawing/2014/main" id="{ADDA0C66-FC43-7A42-8FD9-E218266BEF75}"/>
              </a:ext>
            </a:extLst>
          </p:cNvPr>
          <p:cNvSpPr/>
          <p:nvPr/>
        </p:nvSpPr>
        <p:spPr>
          <a:xfrm>
            <a:off x="9082115" y="762000"/>
            <a:ext cx="2620935" cy="1069694"/>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dirty="0">
                <a:latin typeface="Franklin Gothic Book" panose="020B0503020102020204" pitchFamily="34" charset="0"/>
                <a:cs typeface="Calibri"/>
              </a:rPr>
              <a:t>Consider presenting a concrete example from a city in your region, if available. </a:t>
            </a:r>
          </a:p>
        </p:txBody>
      </p:sp>
      <p:sp>
        <p:nvSpPr>
          <p:cNvPr id="19" name="Text Placeholder 4">
            <a:extLst>
              <a:ext uri="{FF2B5EF4-FFF2-40B4-BE49-F238E27FC236}">
                <a16:creationId xmlns:a16="http://schemas.microsoft.com/office/drawing/2014/main" id="{4AA00816-A259-BA45-8FB7-A04E7677DC9F}"/>
              </a:ext>
            </a:extLst>
          </p:cNvPr>
          <p:cNvSpPr>
            <a:spLocks noGrp="1"/>
          </p:cNvSpPr>
          <p:nvPr>
            <p:ph type="body" sz="quarter" idx="20"/>
          </p:nvPr>
        </p:nvSpPr>
        <p:spPr>
          <a:xfrm>
            <a:off x="9968882" y="6581210"/>
            <a:ext cx="1800159" cy="220972"/>
          </a:xfrm>
        </p:spPr>
        <p:txBody>
          <a:bodyPr/>
          <a:lstStyle/>
          <a:p>
            <a:r>
              <a:rPr lang="en-US" dirty="0"/>
              <a:t>www.c40knowledgehub.org</a:t>
            </a:r>
          </a:p>
        </p:txBody>
      </p:sp>
    </p:spTree>
    <p:extLst>
      <p:ext uri="{BB962C8B-B14F-4D97-AF65-F5344CB8AC3E}">
        <p14:creationId xmlns:p14="http://schemas.microsoft.com/office/powerpoint/2010/main" val="147162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B912F73-1198-43C3-9ECF-4F41494F3B4C}"/>
              </a:ext>
            </a:extLst>
          </p:cNvPr>
          <p:cNvSpPr>
            <a:spLocks noGrp="1"/>
          </p:cNvSpPr>
          <p:nvPr>
            <p:ph type="pic" sz="quarter" idx="19"/>
          </p:nvPr>
        </p:nvSpPr>
        <p:spPr>
          <a:xfrm>
            <a:off x="9422296" y="6520344"/>
            <a:ext cx="2769704" cy="334903"/>
          </a:xfrm>
        </p:spPr>
      </p:sp>
      <p:sp>
        <p:nvSpPr>
          <p:cNvPr id="12" name="Picture Placeholder 11">
            <a:extLst>
              <a:ext uri="{FF2B5EF4-FFF2-40B4-BE49-F238E27FC236}">
                <a16:creationId xmlns:a16="http://schemas.microsoft.com/office/drawing/2014/main" id="{EC941F6E-50AF-461F-83F8-6887E46AE253}"/>
              </a:ext>
            </a:extLst>
          </p:cNvPr>
          <p:cNvSpPr>
            <a:spLocks noGrp="1"/>
          </p:cNvSpPr>
          <p:nvPr>
            <p:ph type="pic" sz="quarter" idx="21"/>
          </p:nvPr>
        </p:nvSpPr>
        <p:spPr/>
      </p:sp>
      <p:sp>
        <p:nvSpPr>
          <p:cNvPr id="13" name="Text Placeholder 12">
            <a:extLst>
              <a:ext uri="{FF2B5EF4-FFF2-40B4-BE49-F238E27FC236}">
                <a16:creationId xmlns:a16="http://schemas.microsoft.com/office/drawing/2014/main" id="{73E7F45D-BEEF-4826-BFB8-FDBDEC8171DA}"/>
              </a:ext>
            </a:extLst>
          </p:cNvPr>
          <p:cNvSpPr>
            <a:spLocks noGrp="1"/>
          </p:cNvSpPr>
          <p:nvPr>
            <p:ph type="body" sz="quarter" idx="22"/>
          </p:nvPr>
        </p:nvSpPr>
        <p:spPr/>
        <p:txBody>
          <a:bodyPr/>
          <a:lstStyle/>
          <a:p>
            <a:r>
              <a:rPr lang="en-GB" dirty="0"/>
              <a:t>16</a:t>
            </a:r>
          </a:p>
        </p:txBody>
      </p:sp>
      <p:pic>
        <p:nvPicPr>
          <p:cNvPr id="16" name="Picture 3" descr="Diagram&#10;&#10;Description automatically generated">
            <a:extLst>
              <a:ext uri="{FF2B5EF4-FFF2-40B4-BE49-F238E27FC236}">
                <a16:creationId xmlns:a16="http://schemas.microsoft.com/office/drawing/2014/main" id="{0A68078B-AEC9-45B9-8FC5-84276F135D29}"/>
              </a:ext>
            </a:extLst>
          </p:cNvPr>
          <p:cNvPicPr>
            <a:picLocks noChangeAspect="1"/>
          </p:cNvPicPr>
          <p:nvPr/>
        </p:nvPicPr>
        <p:blipFill>
          <a:blip r:embed="rId2"/>
          <a:stretch>
            <a:fillRect/>
          </a:stretch>
        </p:blipFill>
        <p:spPr>
          <a:xfrm>
            <a:off x="4635824" y="2552875"/>
            <a:ext cx="7219950" cy="3271096"/>
          </a:xfrm>
          <a:prstGeom prst="rect">
            <a:avLst/>
          </a:prstGeom>
        </p:spPr>
      </p:pic>
      <p:sp>
        <p:nvSpPr>
          <p:cNvPr id="18" name="TextBox 1">
            <a:extLst>
              <a:ext uri="{FF2B5EF4-FFF2-40B4-BE49-F238E27FC236}">
                <a16:creationId xmlns:a16="http://schemas.microsoft.com/office/drawing/2014/main" id="{42391996-059A-4191-B668-62DC4B3D21A4}"/>
              </a:ext>
            </a:extLst>
          </p:cNvPr>
          <p:cNvSpPr txBox="1"/>
          <p:nvPr/>
        </p:nvSpPr>
        <p:spPr>
          <a:xfrm>
            <a:off x="421849" y="1996029"/>
            <a:ext cx="3640700" cy="452431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latin typeface="Franklin Gothic Book" panose="020B0503020102020204" pitchFamily="34" charset="0"/>
              </a:rPr>
              <a:t>The development of the MER system involves city departments, regional and national policy makers as well as other actors outside the coordination team.</a:t>
            </a:r>
          </a:p>
          <a:p>
            <a:endParaRPr lang="en-US" sz="1600" dirty="0">
              <a:latin typeface="Franklin Gothic Book" panose="020B0503020102020204" pitchFamily="34" charset="0"/>
            </a:endParaRPr>
          </a:p>
          <a:p>
            <a:r>
              <a:rPr lang="en-US" sz="1600" dirty="0">
                <a:latin typeface="Franklin Gothic Book" panose="020B0503020102020204" pitchFamily="34" charset="0"/>
              </a:rPr>
              <a:t>The involvement of external stakeholders can help ensure:</a:t>
            </a:r>
          </a:p>
          <a:p>
            <a:endParaRPr lang="en-US" sz="1600" dirty="0">
              <a:latin typeface="Franklin Gothic Book" panose="020B0503020102020204" pitchFamily="34" charset="0"/>
            </a:endParaRPr>
          </a:p>
          <a:p>
            <a:pPr marL="285750" indent="-285750">
              <a:buClr>
                <a:srgbClr val="09CF62"/>
              </a:buClr>
              <a:buFont typeface="Wingdings" pitchFamily="2" charset="2"/>
              <a:buChar char="§"/>
            </a:pPr>
            <a:r>
              <a:rPr lang="en-US" sz="1600" dirty="0">
                <a:latin typeface="Franklin Gothic Book" panose="020B0503020102020204" pitchFamily="34" charset="0"/>
              </a:rPr>
              <a:t>The information reported is highly relevant to stakeholders’ needs;</a:t>
            </a:r>
          </a:p>
          <a:p>
            <a:pPr marL="285750" indent="-285750">
              <a:buClr>
                <a:srgbClr val="09CF62"/>
              </a:buClr>
              <a:buFont typeface="Wingdings" pitchFamily="2" charset="2"/>
              <a:buChar char="§"/>
            </a:pPr>
            <a:endParaRPr lang="en-US" sz="1600" dirty="0">
              <a:latin typeface="Franklin Gothic Book" panose="020B0503020102020204" pitchFamily="34" charset="0"/>
            </a:endParaRPr>
          </a:p>
          <a:p>
            <a:pPr marL="285750" indent="-285750">
              <a:buClr>
                <a:srgbClr val="09CF62"/>
              </a:buClr>
              <a:buFont typeface="Wingdings" pitchFamily="2" charset="2"/>
              <a:buChar char="§"/>
            </a:pPr>
            <a:r>
              <a:rPr lang="en-US" sz="1600" dirty="0">
                <a:latin typeface="Franklin Gothic Book" panose="020B0503020102020204" pitchFamily="34" charset="0"/>
              </a:rPr>
              <a:t>The best available indicator data is collected and resources for collecting new data are planned;</a:t>
            </a:r>
          </a:p>
          <a:p>
            <a:pPr marL="285750" indent="-285750">
              <a:buClr>
                <a:srgbClr val="09CF62"/>
              </a:buClr>
              <a:buFont typeface="Wingdings" pitchFamily="2" charset="2"/>
              <a:buChar char="§"/>
            </a:pPr>
            <a:endParaRPr lang="en-US" sz="1600" dirty="0">
              <a:latin typeface="Franklin Gothic Book" panose="020B0503020102020204" pitchFamily="34" charset="0"/>
            </a:endParaRPr>
          </a:p>
          <a:p>
            <a:pPr marL="285750" indent="-285750">
              <a:buClr>
                <a:srgbClr val="09CF62"/>
              </a:buClr>
              <a:buFont typeface="Wingdings" pitchFamily="2" charset="2"/>
              <a:buChar char="§"/>
            </a:pPr>
            <a:r>
              <a:rPr lang="en-US" sz="1600" dirty="0">
                <a:latin typeface="Franklin Gothic Book" panose="020B0503020102020204" pitchFamily="34" charset="0"/>
              </a:rPr>
              <a:t>Stakeholders agree with the monitoring process and commit to delivering data. </a:t>
            </a:r>
          </a:p>
        </p:txBody>
      </p:sp>
      <p:sp>
        <p:nvSpPr>
          <p:cNvPr id="19" name="TextBox 1">
            <a:extLst>
              <a:ext uri="{FF2B5EF4-FFF2-40B4-BE49-F238E27FC236}">
                <a16:creationId xmlns:a16="http://schemas.microsoft.com/office/drawing/2014/main" id="{C5332BB8-19AD-4F37-8EB6-0952734F2655}"/>
              </a:ext>
            </a:extLst>
          </p:cNvPr>
          <p:cNvSpPr txBox="1"/>
          <p:nvPr/>
        </p:nvSpPr>
        <p:spPr>
          <a:xfrm>
            <a:off x="421849" y="1096768"/>
            <a:ext cx="8326896"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bg2">
                    <a:lumMod val="25000"/>
                  </a:schemeClr>
                </a:solidFill>
                <a:latin typeface="Franklin Gothic Medium"/>
              </a:rPr>
              <a:t>The choice to improve transparency and the ability to quantify the benefits of climate actions can secure support from key stakeholders.</a:t>
            </a:r>
            <a:endParaRPr lang="en-GB" dirty="0">
              <a:solidFill>
                <a:schemeClr val="bg2">
                  <a:lumMod val="25000"/>
                </a:schemeClr>
              </a:solidFill>
              <a:latin typeface="Franklin Gothic Medium"/>
              <a:cs typeface="Calibri"/>
            </a:endParaRPr>
          </a:p>
        </p:txBody>
      </p:sp>
      <p:sp>
        <p:nvSpPr>
          <p:cNvPr id="20" name="Title 12">
            <a:extLst>
              <a:ext uri="{FF2B5EF4-FFF2-40B4-BE49-F238E27FC236}">
                <a16:creationId xmlns:a16="http://schemas.microsoft.com/office/drawing/2014/main" id="{A9752230-B0B7-4734-97DF-2A0299B804D5}"/>
              </a:ext>
            </a:extLst>
          </p:cNvPr>
          <p:cNvSpPr>
            <a:spLocks noGrp="1"/>
          </p:cNvSpPr>
          <p:nvPr/>
        </p:nvSpPr>
        <p:spPr>
          <a:xfrm>
            <a:off x="302103" y="362767"/>
            <a:ext cx="6015527" cy="64676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700" b="1" i="0" kern="1200">
                <a:solidFill>
                  <a:srgbClr val="009DA5"/>
                </a:solidFill>
                <a:latin typeface="Franklin Gothic Demi" panose="020B0603020102020204" pitchFamily="34" charset="0"/>
                <a:ea typeface="+mj-ea"/>
                <a:cs typeface="+mj-cs"/>
              </a:defRPr>
            </a:lvl1pPr>
          </a:lstStyle>
          <a:p>
            <a:r>
              <a:rPr lang="en-US" b="0" dirty="0">
                <a:solidFill>
                  <a:srgbClr val="09CF62"/>
                </a:solidFill>
                <a:latin typeface="Franklin Gothic Medium" panose="020B0603020102020204" pitchFamily="34" charset="0"/>
              </a:rPr>
              <a:t>Stakeholder engagement</a:t>
            </a:r>
            <a:r>
              <a:rPr lang="en-US" b="0" dirty="0">
                <a:latin typeface="Franklin Gothic Medium" panose="020B0603020102020204" pitchFamily="34" charset="0"/>
              </a:rPr>
              <a:t> </a:t>
            </a:r>
          </a:p>
        </p:txBody>
      </p:sp>
      <p:sp>
        <p:nvSpPr>
          <p:cNvPr id="14" name="Speech Bubble: Rectangle with Corners Rounded 1">
            <a:extLst>
              <a:ext uri="{FF2B5EF4-FFF2-40B4-BE49-F238E27FC236}">
                <a16:creationId xmlns:a16="http://schemas.microsoft.com/office/drawing/2014/main" id="{3E289AB8-E03E-A744-8C41-F7385152867B}"/>
              </a:ext>
            </a:extLst>
          </p:cNvPr>
          <p:cNvSpPr/>
          <p:nvPr/>
        </p:nvSpPr>
        <p:spPr>
          <a:xfrm>
            <a:off x="8507896" y="681489"/>
            <a:ext cx="3021175" cy="1054558"/>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dirty="0">
                <a:latin typeface="Franklin Gothic Book" panose="020B0503020102020204" pitchFamily="34" charset="0"/>
                <a:cs typeface="Calibri"/>
              </a:rPr>
              <a:t>Consider presenting a concrete example from a city in your region, if available. </a:t>
            </a:r>
          </a:p>
        </p:txBody>
      </p:sp>
      <p:sp>
        <p:nvSpPr>
          <p:cNvPr id="15" name="Text Placeholder 4">
            <a:extLst>
              <a:ext uri="{FF2B5EF4-FFF2-40B4-BE49-F238E27FC236}">
                <a16:creationId xmlns:a16="http://schemas.microsoft.com/office/drawing/2014/main" id="{42DD1E5D-0B87-5B4E-9672-F27D60615DA6}"/>
              </a:ext>
            </a:extLst>
          </p:cNvPr>
          <p:cNvSpPr>
            <a:spLocks noGrp="1"/>
          </p:cNvSpPr>
          <p:nvPr>
            <p:ph type="body" sz="quarter" idx="20"/>
          </p:nvPr>
        </p:nvSpPr>
        <p:spPr>
          <a:xfrm>
            <a:off x="10052106" y="6546673"/>
            <a:ext cx="1803668" cy="308574"/>
          </a:xfrm>
        </p:spPr>
        <p:txBody>
          <a:bodyPr/>
          <a:lstStyle/>
          <a:p>
            <a:r>
              <a:rPr lang="en-US" dirty="0"/>
              <a:t>www.c40knowledgehub.org</a:t>
            </a:r>
          </a:p>
        </p:txBody>
      </p:sp>
    </p:spTree>
    <p:extLst>
      <p:ext uri="{BB962C8B-B14F-4D97-AF65-F5344CB8AC3E}">
        <p14:creationId xmlns:p14="http://schemas.microsoft.com/office/powerpoint/2010/main" val="3613537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ACC6A6FC-8491-244C-933A-1E37AE13F933}"/>
              </a:ext>
            </a:extLst>
          </p:cNvPr>
          <p:cNvSpPr>
            <a:spLocks noGrp="1"/>
          </p:cNvSpPr>
          <p:nvPr>
            <p:ph type="body" sz="quarter" idx="12"/>
          </p:nvPr>
        </p:nvSpPr>
        <p:spPr>
          <a:xfrm>
            <a:off x="421849" y="1782333"/>
            <a:ext cx="10307111" cy="4849430"/>
          </a:xfrm>
        </p:spPr>
        <p:txBody>
          <a:bodyPr>
            <a:normAutofit/>
          </a:bodyPr>
          <a:lstStyle/>
          <a:p>
            <a:pPr marL="0" indent="0">
              <a:buNone/>
            </a:pPr>
            <a:r>
              <a:rPr lang="en-GB" sz="2000" b="1" dirty="0">
                <a:solidFill>
                  <a:schemeClr val="bg2">
                    <a:lumMod val="25000"/>
                  </a:schemeClr>
                </a:solidFill>
              </a:rPr>
              <a:t>Individual activity</a:t>
            </a:r>
            <a:r>
              <a:rPr lang="en-GB" sz="2000" dirty="0"/>
              <a:t> (20 minutes): </a:t>
            </a:r>
          </a:p>
          <a:p>
            <a:pPr marL="0" indent="0">
              <a:buNone/>
            </a:pPr>
            <a:endParaRPr lang="en-GB" sz="900" dirty="0"/>
          </a:p>
          <a:p>
            <a:pPr marL="342900" indent="-342900">
              <a:buFont typeface="Wingdings" pitchFamily="2" charset="2"/>
              <a:buChar char="§"/>
            </a:pPr>
            <a:r>
              <a:rPr lang="en-GB" sz="1800" dirty="0"/>
              <a:t>Think about the current stakeholders you interact with. Write them down on a post-it note/card. Please use 1 card for each stakeholder. Use different colours to identify them by ‘type’: in city department, private sector, NGO, national/regional government, etc. </a:t>
            </a:r>
          </a:p>
          <a:p>
            <a:pPr marL="0" indent="0">
              <a:buNone/>
            </a:pPr>
            <a:endParaRPr lang="en-GB" sz="1800" dirty="0"/>
          </a:p>
          <a:p>
            <a:pPr marL="342900" indent="-342900">
              <a:buFont typeface="Wingdings" pitchFamily="2" charset="2"/>
              <a:buChar char="§"/>
            </a:pPr>
            <a:r>
              <a:rPr lang="en-GB" sz="1800" dirty="0"/>
              <a:t>Identify potential new stakeholders you think need to be involved too. Use 1 post-it note/card for each new stakeholder (using the previous colour code by type) </a:t>
            </a:r>
          </a:p>
          <a:p>
            <a:pPr marL="0" indent="0">
              <a:buNone/>
            </a:pPr>
            <a:endParaRPr lang="en-GB" sz="1800" dirty="0"/>
          </a:p>
          <a:p>
            <a:pPr marL="342900" indent="-342900">
              <a:buFont typeface="Wingdings" pitchFamily="2" charset="2"/>
              <a:buChar char="§"/>
            </a:pPr>
            <a:r>
              <a:rPr lang="en-GB" sz="1800" dirty="0"/>
              <a:t>Use a different shape of card to identify whether a stakeholder is “old” or ”new”</a:t>
            </a:r>
          </a:p>
          <a:p>
            <a:pPr marL="0" indent="0">
              <a:buNone/>
            </a:pPr>
            <a:endParaRPr lang="en-GB" sz="1800" dirty="0"/>
          </a:p>
          <a:p>
            <a:pPr marL="342900" indent="-342900">
              <a:buFont typeface="Wingdings" pitchFamily="2" charset="2"/>
              <a:buChar char="§"/>
            </a:pPr>
            <a:r>
              <a:rPr lang="en-GB" sz="1800" dirty="0"/>
              <a:t>Use the blank ’stakeholder map’ and paste your cards</a:t>
            </a:r>
          </a:p>
          <a:p>
            <a:pPr marL="342900" indent="-342900">
              <a:buFont typeface="Wingdings" pitchFamily="2" charset="2"/>
              <a:buChar char="§"/>
            </a:pPr>
            <a:endParaRPr lang="en-GB" sz="1800" dirty="0"/>
          </a:p>
          <a:p>
            <a:pPr marL="342900" indent="-342900">
              <a:buFont typeface="Wingdings" pitchFamily="2" charset="2"/>
              <a:buChar char="§"/>
            </a:pPr>
            <a:r>
              <a:rPr lang="en-GB" sz="1800" dirty="0"/>
              <a:t>Think about the way you currently interact with them and show it on the map (you can use arrows)</a:t>
            </a:r>
          </a:p>
          <a:p>
            <a:endParaRPr lang="es-ES_tradnl" dirty="0"/>
          </a:p>
        </p:txBody>
      </p:sp>
      <p:sp>
        <p:nvSpPr>
          <p:cNvPr id="10" name="Marcador de posición de imagen 9">
            <a:extLst>
              <a:ext uri="{FF2B5EF4-FFF2-40B4-BE49-F238E27FC236}">
                <a16:creationId xmlns:a16="http://schemas.microsoft.com/office/drawing/2014/main" id="{F8BB07A9-CA5A-764C-B7E7-AB7F1CCF2DD9}"/>
              </a:ext>
            </a:extLst>
          </p:cNvPr>
          <p:cNvSpPr>
            <a:spLocks noGrp="1"/>
          </p:cNvSpPr>
          <p:nvPr>
            <p:ph type="pic" sz="quarter" idx="19"/>
          </p:nvPr>
        </p:nvSpPr>
        <p:spPr>
          <a:xfrm>
            <a:off x="9594574" y="6520344"/>
            <a:ext cx="2597426" cy="334903"/>
          </a:xfrm>
        </p:spPr>
      </p:sp>
      <p:sp>
        <p:nvSpPr>
          <p:cNvPr id="12" name="Marcador de posición de imagen 11">
            <a:extLst>
              <a:ext uri="{FF2B5EF4-FFF2-40B4-BE49-F238E27FC236}">
                <a16:creationId xmlns:a16="http://schemas.microsoft.com/office/drawing/2014/main" id="{E8FB8946-1808-774D-B38E-5F2A6C4A9F89}"/>
              </a:ext>
            </a:extLst>
          </p:cNvPr>
          <p:cNvSpPr>
            <a:spLocks noGrp="1"/>
          </p:cNvSpPr>
          <p:nvPr>
            <p:ph type="pic" sz="quarter" idx="21"/>
          </p:nvPr>
        </p:nvSpPr>
        <p:spPr/>
      </p:sp>
      <p:sp>
        <p:nvSpPr>
          <p:cNvPr id="13" name="Marcador de texto 12">
            <a:extLst>
              <a:ext uri="{FF2B5EF4-FFF2-40B4-BE49-F238E27FC236}">
                <a16:creationId xmlns:a16="http://schemas.microsoft.com/office/drawing/2014/main" id="{3C39D417-3F39-004C-8970-2BC8485418A8}"/>
              </a:ext>
            </a:extLst>
          </p:cNvPr>
          <p:cNvSpPr>
            <a:spLocks noGrp="1"/>
          </p:cNvSpPr>
          <p:nvPr>
            <p:ph type="body" sz="quarter" idx="22"/>
          </p:nvPr>
        </p:nvSpPr>
        <p:spPr/>
        <p:txBody>
          <a:bodyPr/>
          <a:lstStyle/>
          <a:p>
            <a:r>
              <a:rPr lang="es-ES_tradnl" dirty="0"/>
              <a:t>17</a:t>
            </a:r>
          </a:p>
        </p:txBody>
      </p:sp>
      <p:sp>
        <p:nvSpPr>
          <p:cNvPr id="15" name="Title 14">
            <a:extLst>
              <a:ext uri="{FF2B5EF4-FFF2-40B4-BE49-F238E27FC236}">
                <a16:creationId xmlns:a16="http://schemas.microsoft.com/office/drawing/2014/main" id="{71FE46E7-D88E-6948-A100-98906B34C42F}"/>
              </a:ext>
            </a:extLst>
          </p:cNvPr>
          <p:cNvSpPr>
            <a:spLocks noGrp="1"/>
          </p:cNvSpPr>
          <p:nvPr>
            <p:ph type="ctrTitle"/>
          </p:nvPr>
        </p:nvSpPr>
        <p:spPr>
          <a:xfrm>
            <a:off x="280331" y="359275"/>
            <a:ext cx="7228631" cy="621170"/>
          </a:xfrm>
        </p:spPr>
        <p:txBody>
          <a:bodyPr anchor="t"/>
          <a:lstStyle/>
          <a:p>
            <a:r>
              <a:rPr lang="en-US" b="0" dirty="0"/>
              <a:t>MER governance activity </a:t>
            </a:r>
          </a:p>
        </p:txBody>
      </p:sp>
      <p:sp>
        <p:nvSpPr>
          <p:cNvPr id="2" name="Rounded Rectangular Callout 1">
            <a:extLst>
              <a:ext uri="{FF2B5EF4-FFF2-40B4-BE49-F238E27FC236}">
                <a16:creationId xmlns:a16="http://schemas.microsoft.com/office/drawing/2014/main" id="{FE99989E-2BD8-084D-94A3-C85DA1693DDC}"/>
              </a:ext>
            </a:extLst>
          </p:cNvPr>
          <p:cNvSpPr/>
          <p:nvPr/>
        </p:nvSpPr>
        <p:spPr>
          <a:xfrm>
            <a:off x="8519161" y="206871"/>
            <a:ext cx="2864186" cy="1179969"/>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You can find blank diagrams in the “for facilitator” section</a:t>
            </a:r>
          </a:p>
        </p:txBody>
      </p:sp>
      <p:sp>
        <p:nvSpPr>
          <p:cNvPr id="3" name="Rectangle 2">
            <a:extLst>
              <a:ext uri="{FF2B5EF4-FFF2-40B4-BE49-F238E27FC236}">
                <a16:creationId xmlns:a16="http://schemas.microsoft.com/office/drawing/2014/main" id="{09942AA2-4606-B74C-80CD-A529F5B5232E}"/>
              </a:ext>
            </a:extLst>
          </p:cNvPr>
          <p:cNvSpPr/>
          <p:nvPr/>
        </p:nvSpPr>
        <p:spPr>
          <a:xfrm>
            <a:off x="421848" y="958673"/>
            <a:ext cx="7777610" cy="707886"/>
          </a:xfrm>
          <a:prstGeom prst="rect">
            <a:avLst/>
          </a:prstGeom>
        </p:spPr>
        <p:txBody>
          <a:bodyPr wrap="square">
            <a:spAutoFit/>
          </a:bodyPr>
          <a:lstStyle/>
          <a:p>
            <a:r>
              <a:rPr lang="en-GB" sz="2000" b="1" dirty="0">
                <a:solidFill>
                  <a:schemeClr val="bg2">
                    <a:lumMod val="25000"/>
                  </a:schemeClr>
                </a:solidFill>
                <a:latin typeface="Franklin Gothic Book" panose="020B0503020102020204" pitchFamily="34" charset="0"/>
              </a:rPr>
              <a:t>Aim: </a:t>
            </a:r>
            <a:r>
              <a:rPr lang="en-GB" sz="2000" dirty="0">
                <a:latin typeface="Franklin Gothic Book" panose="020B0503020102020204" pitchFamily="34" charset="0"/>
              </a:rPr>
              <a:t>To have an overview of the current stakeholders, to identify potential new ones and how the stakeholders interact with each other.</a:t>
            </a:r>
            <a:endParaRPr lang="en-US" sz="2000" dirty="0">
              <a:latin typeface="Franklin Gothic Book" panose="020B0503020102020204" pitchFamily="34" charset="0"/>
            </a:endParaRPr>
          </a:p>
        </p:txBody>
      </p:sp>
      <p:sp>
        <p:nvSpPr>
          <p:cNvPr id="14" name="Text Placeholder 4">
            <a:extLst>
              <a:ext uri="{FF2B5EF4-FFF2-40B4-BE49-F238E27FC236}">
                <a16:creationId xmlns:a16="http://schemas.microsoft.com/office/drawing/2014/main" id="{BB985346-2758-924D-922D-E5F731858A6B}"/>
              </a:ext>
            </a:extLst>
          </p:cNvPr>
          <p:cNvSpPr>
            <a:spLocks noGrp="1"/>
          </p:cNvSpPr>
          <p:nvPr>
            <p:ph type="body" sz="quarter" idx="20"/>
          </p:nvPr>
        </p:nvSpPr>
        <p:spPr>
          <a:xfrm>
            <a:off x="9884153" y="6546674"/>
            <a:ext cx="1818897" cy="308573"/>
          </a:xfrm>
        </p:spPr>
        <p:txBody>
          <a:bodyPr/>
          <a:lstStyle/>
          <a:p>
            <a:r>
              <a:rPr lang="en-US" dirty="0"/>
              <a:t>www.c40knowledgehub.org</a:t>
            </a:r>
          </a:p>
        </p:txBody>
      </p:sp>
    </p:spTree>
    <p:extLst>
      <p:ext uri="{BB962C8B-B14F-4D97-AF65-F5344CB8AC3E}">
        <p14:creationId xmlns:p14="http://schemas.microsoft.com/office/powerpoint/2010/main" val="3164289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FC93CE-924B-DA40-A1A0-28FCFE1085F9}"/>
              </a:ext>
            </a:extLst>
          </p:cNvPr>
          <p:cNvSpPr>
            <a:spLocks noGrp="1"/>
          </p:cNvSpPr>
          <p:nvPr>
            <p:ph type="pic" sz="quarter" idx="20"/>
          </p:nvPr>
        </p:nvSpPr>
        <p:spPr/>
      </p:sp>
      <p:sp>
        <p:nvSpPr>
          <p:cNvPr id="5" name="Text Placeholder 4">
            <a:extLst>
              <a:ext uri="{FF2B5EF4-FFF2-40B4-BE49-F238E27FC236}">
                <a16:creationId xmlns:a16="http://schemas.microsoft.com/office/drawing/2014/main" id="{C5D21AFB-4A72-FD49-AAA8-F721131C2DD9}"/>
              </a:ext>
            </a:extLst>
          </p:cNvPr>
          <p:cNvSpPr>
            <a:spLocks noGrp="1"/>
          </p:cNvSpPr>
          <p:nvPr>
            <p:ph type="body" sz="quarter" idx="21"/>
          </p:nvPr>
        </p:nvSpPr>
        <p:spPr/>
        <p:txBody>
          <a:bodyPr/>
          <a:lstStyle/>
          <a:p>
            <a:r>
              <a:rPr lang="en-US" dirty="0"/>
              <a:t>18</a:t>
            </a:r>
          </a:p>
        </p:txBody>
      </p:sp>
      <p:sp>
        <p:nvSpPr>
          <p:cNvPr id="8" name="Title 5">
            <a:extLst>
              <a:ext uri="{FF2B5EF4-FFF2-40B4-BE49-F238E27FC236}">
                <a16:creationId xmlns:a16="http://schemas.microsoft.com/office/drawing/2014/main" id="{FCE7DCB2-D6F6-DC48-AD06-2748EB2227D6}"/>
              </a:ext>
            </a:extLst>
          </p:cNvPr>
          <p:cNvSpPr>
            <a:spLocks noGrp="1"/>
          </p:cNvSpPr>
          <p:nvPr>
            <p:ph type="ctrTitle"/>
          </p:nvPr>
        </p:nvSpPr>
        <p:spPr>
          <a:xfrm>
            <a:off x="6106886" y="667518"/>
            <a:ext cx="4507974" cy="1158923"/>
          </a:xfrm>
        </p:spPr>
        <p:txBody>
          <a:bodyPr/>
          <a:lstStyle/>
          <a:p>
            <a:r>
              <a:rPr lang="en-US" dirty="0">
                <a:solidFill>
                  <a:srgbClr val="09CF62"/>
                </a:solidFill>
              </a:rPr>
              <a:t>Coffee break</a:t>
            </a:r>
          </a:p>
        </p:txBody>
      </p:sp>
      <p:pic>
        <p:nvPicPr>
          <p:cNvPr id="18" name="Picture Placeholder 17" descr="A view of a city&#10;&#10;Description automatically generated">
            <a:extLst>
              <a:ext uri="{FF2B5EF4-FFF2-40B4-BE49-F238E27FC236}">
                <a16:creationId xmlns:a16="http://schemas.microsoft.com/office/drawing/2014/main" id="{C5847072-6AE4-084B-836F-1B84C0408F90}"/>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AD3A39CD-70BC-EA4E-90C5-8F6E97F015E0}"/>
              </a:ext>
            </a:extLst>
          </p:cNvPr>
          <p:cNvSpPr>
            <a:spLocks noGrp="1"/>
          </p:cNvSpPr>
          <p:nvPr>
            <p:ph type="pic" sz="quarter" idx="16"/>
          </p:nvPr>
        </p:nvSpPr>
        <p:spPr>
          <a:solidFill>
            <a:srgbClr val="09CF62">
              <a:alpha val="40000"/>
            </a:srgbClr>
          </a:solidFill>
        </p:spPr>
      </p:sp>
    </p:spTree>
    <p:extLst>
      <p:ext uri="{BB962C8B-B14F-4D97-AF65-F5344CB8AC3E}">
        <p14:creationId xmlns:p14="http://schemas.microsoft.com/office/powerpoint/2010/main" val="1053212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ACD1C-E53F-434C-B794-EC5CBDD1AD33}"/>
              </a:ext>
            </a:extLst>
          </p:cNvPr>
          <p:cNvSpPr>
            <a:spLocks noGrp="1"/>
          </p:cNvSpPr>
          <p:nvPr>
            <p:ph type="ctrTitle"/>
          </p:nvPr>
        </p:nvSpPr>
        <p:spPr>
          <a:xfrm>
            <a:off x="301264" y="357643"/>
            <a:ext cx="9797190" cy="751502"/>
          </a:xfrm>
        </p:spPr>
        <p:txBody>
          <a:bodyPr lIns="91440" tIns="45720" rIns="91440" bIns="45720" anchor="t">
            <a:noAutofit/>
          </a:bodyPr>
          <a:lstStyle/>
          <a:p>
            <a:r>
              <a:rPr lang="en-GB" b="0" dirty="0">
                <a:latin typeface="Franklin Gothic Medium" panose="020B0603020102020204" pitchFamily="34" charset="0"/>
              </a:rPr>
              <a:t>3</a:t>
            </a:r>
            <a:r>
              <a:rPr lang="en-GB" b="0" baseline="30000" dirty="0">
                <a:latin typeface="Franklin Gothic Medium" panose="020B0603020102020204" pitchFamily="34" charset="0"/>
              </a:rPr>
              <a:t>rd</a:t>
            </a:r>
            <a:r>
              <a:rPr lang="en-GB" b="0" dirty="0">
                <a:latin typeface="Franklin Gothic Medium" panose="020B0603020102020204" pitchFamily="34" charset="0"/>
              </a:rPr>
              <a:t> Session: Current monitoring system</a:t>
            </a:r>
            <a:br>
              <a:rPr lang="en-GB" b="0" dirty="0">
                <a:latin typeface="Franklin Gothic Medium" panose="020B0603020102020204" pitchFamily="34" charset="0"/>
              </a:rPr>
            </a:br>
            <a:endParaRPr lang="en-GB" b="0" dirty="0">
              <a:latin typeface="Franklin Gothic Medium" panose="020B0603020102020204" pitchFamily="34" charset="0"/>
            </a:endParaRPr>
          </a:p>
        </p:txBody>
      </p:sp>
      <p:sp>
        <p:nvSpPr>
          <p:cNvPr id="3" name="Subtitle 2">
            <a:extLst>
              <a:ext uri="{FF2B5EF4-FFF2-40B4-BE49-F238E27FC236}">
                <a16:creationId xmlns:a16="http://schemas.microsoft.com/office/drawing/2014/main" id="{06469908-F134-48B7-9744-538AC52FC915}"/>
              </a:ext>
            </a:extLst>
          </p:cNvPr>
          <p:cNvSpPr>
            <a:spLocks noGrp="1"/>
          </p:cNvSpPr>
          <p:nvPr>
            <p:ph type="subTitle" idx="1"/>
          </p:nvPr>
        </p:nvSpPr>
        <p:spPr>
          <a:xfrm>
            <a:off x="442782" y="1253470"/>
            <a:ext cx="10489591" cy="751502"/>
          </a:xfrm>
        </p:spPr>
        <p:txBody>
          <a:bodyPr lIns="91440" tIns="45720" rIns="91440" bIns="45720" anchor="t">
            <a:noAutofit/>
          </a:bodyPr>
          <a:lstStyle/>
          <a:p>
            <a:r>
              <a:rPr lang="en-GB" sz="2000" b="1" dirty="0">
                <a:solidFill>
                  <a:schemeClr val="bg2">
                    <a:lumMod val="25000"/>
                  </a:schemeClr>
                </a:solidFill>
                <a:latin typeface="Franklin Gothic Book" panose="020B0503020102020204" pitchFamily="34" charset="0"/>
              </a:rPr>
              <a:t>Aim</a:t>
            </a:r>
            <a:r>
              <a:rPr lang="en-GB" sz="2000" dirty="0">
                <a:solidFill>
                  <a:schemeClr val="bg2">
                    <a:lumMod val="25000"/>
                  </a:schemeClr>
                </a:solidFill>
                <a:latin typeface="Franklin Gothic Medium"/>
              </a:rPr>
              <a:t>: </a:t>
            </a:r>
            <a:r>
              <a:rPr lang="en-GB" sz="2000" dirty="0">
                <a:solidFill>
                  <a:schemeClr val="bg2">
                    <a:lumMod val="25000"/>
                  </a:schemeClr>
                </a:solidFill>
                <a:latin typeface="Franklin Gothic Book" panose="020B0503020102020204" pitchFamily="34" charset="0"/>
              </a:rPr>
              <a:t>T</a:t>
            </a:r>
            <a:r>
              <a:rPr lang="en-GB" sz="2000" dirty="0">
                <a:latin typeface="Franklin Gothic Book" panose="020B0503020102020204" pitchFamily="34" charset="0"/>
              </a:rPr>
              <a:t>o understand</a:t>
            </a:r>
            <a:r>
              <a:rPr lang="en-GB" sz="2000" dirty="0">
                <a:solidFill>
                  <a:srgbClr val="C00000"/>
                </a:solidFill>
                <a:latin typeface="Franklin Gothic Book" panose="020B0503020102020204" pitchFamily="34" charset="0"/>
              </a:rPr>
              <a:t> </a:t>
            </a:r>
            <a:r>
              <a:rPr lang="en-GB" sz="2000" dirty="0">
                <a:latin typeface="Franklin Gothic Book" panose="020B0503020102020204" pitchFamily="34" charset="0"/>
              </a:rPr>
              <a:t>the current city’s Monitoring, Evaluation and Reporting system.</a:t>
            </a:r>
            <a:r>
              <a:rPr lang="en-GB" sz="2000" dirty="0">
                <a:latin typeface="Franklin Gothic Medium"/>
              </a:rPr>
              <a:t>  </a:t>
            </a:r>
          </a:p>
        </p:txBody>
      </p:sp>
      <p:sp>
        <p:nvSpPr>
          <p:cNvPr id="4" name="Text Placeholder 3">
            <a:extLst>
              <a:ext uri="{FF2B5EF4-FFF2-40B4-BE49-F238E27FC236}">
                <a16:creationId xmlns:a16="http://schemas.microsoft.com/office/drawing/2014/main" id="{289FE8F5-BEB3-45DA-9785-914D9FDE3892}"/>
              </a:ext>
            </a:extLst>
          </p:cNvPr>
          <p:cNvSpPr>
            <a:spLocks noGrp="1"/>
          </p:cNvSpPr>
          <p:nvPr>
            <p:ph type="body" sz="quarter" idx="12"/>
          </p:nvPr>
        </p:nvSpPr>
        <p:spPr>
          <a:xfrm>
            <a:off x="416170" y="1814971"/>
            <a:ext cx="11319538" cy="2266699"/>
          </a:xfrm>
        </p:spPr>
        <p:txBody>
          <a:bodyPr lIns="91440" tIns="45720" rIns="91440" bIns="45720" anchor="t">
            <a:normAutofit/>
          </a:bodyPr>
          <a:lstStyle/>
          <a:p>
            <a:pPr marL="0" indent="0">
              <a:buNone/>
            </a:pPr>
            <a:r>
              <a:rPr lang="en-GB" sz="2200" dirty="0">
                <a:solidFill>
                  <a:schemeClr val="bg2">
                    <a:lumMod val="25000"/>
                  </a:schemeClr>
                </a:solidFill>
                <a:latin typeface="Franklin Gothic Medium"/>
              </a:rPr>
              <a:t>Content</a:t>
            </a:r>
            <a:r>
              <a:rPr lang="en-GB" sz="2400" dirty="0">
                <a:solidFill>
                  <a:schemeClr val="bg2">
                    <a:lumMod val="25000"/>
                  </a:schemeClr>
                </a:solidFill>
                <a:latin typeface="Franklin Gothic Medium"/>
              </a:rPr>
              <a:t>:</a:t>
            </a:r>
            <a:endParaRPr lang="en-GB" sz="1800" dirty="0"/>
          </a:p>
          <a:p>
            <a:pPr marL="285750" indent="-285750">
              <a:buFont typeface="Wingdings" pitchFamily="2" charset="2"/>
              <a:buChar char="§"/>
            </a:pPr>
            <a:r>
              <a:rPr lang="en-GB" sz="1900" dirty="0"/>
              <a:t>Short presentation: explanation on how the monitoring system is currently working (in terms of actions, organization, meetings, etc.) (10 minutes)</a:t>
            </a:r>
          </a:p>
          <a:p>
            <a:pPr marL="285750" indent="-285750">
              <a:buFont typeface="Wingdings" pitchFamily="2" charset="2"/>
              <a:buChar char="§"/>
            </a:pPr>
            <a:r>
              <a:rPr lang="en-GB" sz="1900" dirty="0"/>
              <a:t>Participants describe their role (at a department level) and responsibilities regarding the city’s current monitoring process in relation to the MER (15 minutes)</a:t>
            </a:r>
          </a:p>
          <a:p>
            <a:pPr marL="285750" indent="-285750">
              <a:buFont typeface="Wingdings" pitchFamily="2" charset="2"/>
              <a:buChar char="§"/>
            </a:pPr>
            <a:r>
              <a:rPr lang="en-GB" sz="1900" b="1" dirty="0">
                <a:solidFill>
                  <a:schemeClr val="bg2">
                    <a:lumMod val="25000"/>
                  </a:schemeClr>
                </a:solidFill>
              </a:rPr>
              <a:t>Plenary Activity </a:t>
            </a:r>
            <a:r>
              <a:rPr lang="en-GB" sz="1900" dirty="0"/>
              <a:t>(15 minutes)</a:t>
            </a:r>
            <a:endParaRPr lang="en-GB" sz="1600" dirty="0">
              <a:latin typeface="Franklin Gothic Medium"/>
            </a:endParaRPr>
          </a:p>
          <a:p>
            <a:endParaRPr lang="en-GB" sz="1600" dirty="0">
              <a:latin typeface="Franklin Gothic Medium"/>
            </a:endParaRPr>
          </a:p>
          <a:p>
            <a:endParaRPr lang="en-GB" sz="1600" dirty="0">
              <a:latin typeface="Franklin Gothic Medium"/>
            </a:endParaRPr>
          </a:p>
        </p:txBody>
      </p:sp>
      <p:sp>
        <p:nvSpPr>
          <p:cNvPr id="6" name="Picture Placeholder 5">
            <a:extLst>
              <a:ext uri="{FF2B5EF4-FFF2-40B4-BE49-F238E27FC236}">
                <a16:creationId xmlns:a16="http://schemas.microsoft.com/office/drawing/2014/main" id="{3539D741-93E1-4566-82D3-2DC7E4F820BE}"/>
              </a:ext>
            </a:extLst>
          </p:cNvPr>
          <p:cNvSpPr>
            <a:spLocks noGrp="1"/>
          </p:cNvSpPr>
          <p:nvPr>
            <p:ph type="pic" sz="quarter" idx="18"/>
          </p:nvPr>
        </p:nvSpPr>
        <p:spPr>
          <a:xfrm>
            <a:off x="9488556" y="6520344"/>
            <a:ext cx="2703443" cy="334903"/>
          </a:xfrm>
        </p:spPr>
      </p:sp>
      <p:sp>
        <p:nvSpPr>
          <p:cNvPr id="8" name="Picture Placeholder 7">
            <a:extLst>
              <a:ext uri="{FF2B5EF4-FFF2-40B4-BE49-F238E27FC236}">
                <a16:creationId xmlns:a16="http://schemas.microsoft.com/office/drawing/2014/main" id="{2E3780FF-A8A3-444E-819B-68BD26C663D8}"/>
              </a:ext>
            </a:extLst>
          </p:cNvPr>
          <p:cNvSpPr>
            <a:spLocks noGrp="1"/>
          </p:cNvSpPr>
          <p:nvPr>
            <p:ph type="pic" sz="quarter" idx="20"/>
          </p:nvPr>
        </p:nvSpPr>
        <p:spPr>
          <a:xfrm>
            <a:off x="11716113" y="129117"/>
            <a:ext cx="305449" cy="296205"/>
          </a:xfrm>
        </p:spPr>
      </p:sp>
      <p:sp>
        <p:nvSpPr>
          <p:cNvPr id="9" name="Text Placeholder 8">
            <a:extLst>
              <a:ext uri="{FF2B5EF4-FFF2-40B4-BE49-F238E27FC236}">
                <a16:creationId xmlns:a16="http://schemas.microsoft.com/office/drawing/2014/main" id="{5C46A2EA-2ABC-48D9-8DDB-0FEBE9507FC5}"/>
              </a:ext>
            </a:extLst>
          </p:cNvPr>
          <p:cNvSpPr>
            <a:spLocks noGrp="1"/>
          </p:cNvSpPr>
          <p:nvPr>
            <p:ph type="body" sz="quarter" idx="21"/>
          </p:nvPr>
        </p:nvSpPr>
        <p:spPr/>
        <p:txBody>
          <a:bodyPr/>
          <a:lstStyle/>
          <a:p>
            <a:r>
              <a:rPr lang="en-GB" dirty="0"/>
              <a:t>19</a:t>
            </a:r>
          </a:p>
        </p:txBody>
      </p:sp>
      <p:sp>
        <p:nvSpPr>
          <p:cNvPr id="10" name="Text Placeholder 4">
            <a:extLst>
              <a:ext uri="{FF2B5EF4-FFF2-40B4-BE49-F238E27FC236}">
                <a16:creationId xmlns:a16="http://schemas.microsoft.com/office/drawing/2014/main" id="{2D1AA7A0-1B0C-1546-A125-8762D6352DF3}"/>
              </a:ext>
            </a:extLst>
          </p:cNvPr>
          <p:cNvSpPr>
            <a:spLocks noGrp="1"/>
          </p:cNvSpPr>
          <p:nvPr>
            <p:ph type="body" sz="quarter" idx="19"/>
          </p:nvPr>
        </p:nvSpPr>
        <p:spPr>
          <a:xfrm>
            <a:off x="9734206" y="6570734"/>
            <a:ext cx="2396333" cy="234122"/>
          </a:xfrm>
        </p:spPr>
        <p:txBody>
          <a:bodyPr/>
          <a:lstStyle/>
          <a:p>
            <a:r>
              <a:rPr lang="en-US" dirty="0"/>
              <a:t>www.c40knowledgehub.org</a:t>
            </a:r>
          </a:p>
        </p:txBody>
      </p:sp>
    </p:spTree>
    <p:extLst>
      <p:ext uri="{BB962C8B-B14F-4D97-AF65-F5344CB8AC3E}">
        <p14:creationId xmlns:p14="http://schemas.microsoft.com/office/powerpoint/2010/main" val="3759300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a:extLst>
              <a:ext uri="{FF2B5EF4-FFF2-40B4-BE49-F238E27FC236}">
                <a16:creationId xmlns:a16="http://schemas.microsoft.com/office/drawing/2014/main" id="{6EFF3DE9-AD9E-5A45-8AA3-4100510C876D}"/>
              </a:ext>
            </a:extLst>
          </p:cNvPr>
          <p:cNvSpPr/>
          <p:nvPr/>
        </p:nvSpPr>
        <p:spPr>
          <a:xfrm>
            <a:off x="7974766" y="2425150"/>
            <a:ext cx="4217233" cy="4435592"/>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Subtitle 25">
            <a:extLst>
              <a:ext uri="{FF2B5EF4-FFF2-40B4-BE49-F238E27FC236}">
                <a16:creationId xmlns:a16="http://schemas.microsoft.com/office/drawing/2014/main" id="{2D1BB82C-D509-0249-8CC8-AFEC69F80D00}"/>
              </a:ext>
            </a:extLst>
          </p:cNvPr>
          <p:cNvSpPr>
            <a:spLocks noGrp="1"/>
          </p:cNvSpPr>
          <p:nvPr>
            <p:ph type="subTitle" idx="1"/>
          </p:nvPr>
        </p:nvSpPr>
        <p:spPr>
          <a:xfrm>
            <a:off x="414595" y="1235406"/>
            <a:ext cx="8292672" cy="5653406"/>
          </a:xfrm>
        </p:spPr>
        <p:txBody>
          <a:bodyPr lIns="91440" tIns="45720" rIns="91440" bIns="45720" anchor="t">
            <a:noAutofit/>
          </a:bodyPr>
          <a:lstStyle/>
          <a:p>
            <a:r>
              <a:rPr lang="en-US" sz="1600" dirty="0">
                <a:solidFill>
                  <a:schemeClr val="bg2">
                    <a:lumMod val="25000"/>
                  </a:schemeClr>
                </a:solidFill>
                <a:latin typeface="Franklin Gothic Book" panose="020B0503020102020204" pitchFamily="34" charset="0"/>
              </a:rPr>
              <a:t>These resources were prepared to support initial conversations/meetings with city officials, </a:t>
            </a:r>
            <a:r>
              <a:rPr lang="es-US" sz="1600" dirty="0">
                <a:solidFill>
                  <a:schemeClr val="bg2">
                    <a:lumMod val="25000"/>
                  </a:schemeClr>
                </a:solidFill>
                <a:latin typeface="Franklin Gothic Book" panose="020B0503020102020204" pitchFamily="34" charset="0"/>
              </a:rPr>
              <a:t>to understand and assess a city’s current monitoring system, to identify gaps (if any) and opportunities to strengthen current processes and to identify current &amp; new indicators. Materials include a proposed agenda, aims and templates for facilitating dynamic workshop sessions, including proposed group activities.</a:t>
            </a:r>
          </a:p>
          <a:p>
            <a:endParaRPr lang="en-US" sz="1600" dirty="0">
              <a:solidFill>
                <a:schemeClr val="bg2">
                  <a:lumMod val="25000"/>
                </a:schemeClr>
              </a:solidFill>
              <a:latin typeface="Franklin Gothic Book" panose="020B0503020102020204" pitchFamily="34" charset="0"/>
            </a:endParaRPr>
          </a:p>
          <a:p>
            <a:r>
              <a:rPr lang="en-US" sz="1600" dirty="0">
                <a:solidFill>
                  <a:schemeClr val="bg2">
                    <a:lumMod val="25000"/>
                  </a:schemeClr>
                </a:solidFill>
                <a:latin typeface="Franklin Gothic Book" panose="020B0503020102020204" pitchFamily="34" charset="0"/>
              </a:rPr>
              <a:t>This slide deck includes the following content: </a:t>
            </a:r>
          </a:p>
          <a:p>
            <a:pPr marL="285750" indent="-285750">
              <a:buClr>
                <a:srgbClr val="09CF62"/>
              </a:buClr>
              <a:buFont typeface="Wingdings" pitchFamily="2" charset="2"/>
              <a:buChar char="§"/>
            </a:pPr>
            <a:r>
              <a:rPr lang="en-US" sz="1600" b="1" dirty="0">
                <a:solidFill>
                  <a:schemeClr val="bg2">
                    <a:lumMod val="25000"/>
                  </a:schemeClr>
                </a:solidFill>
                <a:latin typeface="Franklin Gothic Book" panose="020B0503020102020204" pitchFamily="34" charset="0"/>
              </a:rPr>
              <a:t>Pre-workshop meeting: </a:t>
            </a:r>
            <a:r>
              <a:rPr lang="en-US" sz="1600" dirty="0">
                <a:solidFill>
                  <a:schemeClr val="bg2">
                    <a:lumMod val="25000"/>
                  </a:schemeClr>
                </a:solidFill>
                <a:latin typeface="Franklin Gothic Book" panose="020B0503020102020204" pitchFamily="34" charset="0"/>
              </a:rPr>
              <a:t>proposed list of steps that could be undertaken prior to the workshops/meetings; </a:t>
            </a:r>
          </a:p>
          <a:p>
            <a:pPr>
              <a:buClr>
                <a:srgbClr val="09CF62"/>
              </a:buClr>
            </a:pPr>
            <a:endParaRPr lang="en-US" sz="1600"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
            </a:pPr>
            <a:r>
              <a:rPr lang="en-US" sz="1600" b="1" dirty="0">
                <a:solidFill>
                  <a:schemeClr val="bg2">
                    <a:lumMod val="25000"/>
                  </a:schemeClr>
                </a:solidFill>
                <a:latin typeface="Franklin Gothic Book" panose="020B0503020102020204" pitchFamily="34" charset="0"/>
              </a:rPr>
              <a:t>1</a:t>
            </a:r>
            <a:r>
              <a:rPr lang="en-US" sz="1600" b="1" baseline="30000" dirty="0">
                <a:solidFill>
                  <a:schemeClr val="bg2">
                    <a:lumMod val="25000"/>
                  </a:schemeClr>
                </a:solidFill>
                <a:latin typeface="Franklin Gothic Book" panose="020B0503020102020204" pitchFamily="34" charset="0"/>
              </a:rPr>
              <a:t>st</a:t>
            </a:r>
            <a:r>
              <a:rPr lang="en-US" sz="1600" b="1" dirty="0">
                <a:solidFill>
                  <a:schemeClr val="bg2">
                    <a:lumMod val="25000"/>
                  </a:schemeClr>
                </a:solidFill>
                <a:latin typeface="Franklin Gothic Book" panose="020B0503020102020204" pitchFamily="34" charset="0"/>
              </a:rPr>
              <a:t> workshop: Initial screening</a:t>
            </a:r>
            <a:r>
              <a:rPr lang="en-US" sz="1600" dirty="0">
                <a:solidFill>
                  <a:schemeClr val="bg2">
                    <a:lumMod val="25000"/>
                  </a:schemeClr>
                </a:solidFill>
                <a:latin typeface="Franklin Gothic Book" panose="020B0503020102020204" pitchFamily="34" charset="0"/>
              </a:rPr>
              <a:t>, to understand the city’s current Monitoring, Evaluation and Reporting (MER) system;</a:t>
            </a:r>
          </a:p>
          <a:p>
            <a:pPr>
              <a:buClr>
                <a:srgbClr val="09CF62"/>
              </a:buClr>
            </a:pPr>
            <a:endParaRPr lang="en-US" sz="1600"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
            </a:pPr>
            <a:r>
              <a:rPr lang="en-US" sz="1600" b="1" dirty="0">
                <a:solidFill>
                  <a:schemeClr val="bg2">
                    <a:lumMod val="25000"/>
                  </a:schemeClr>
                </a:solidFill>
                <a:latin typeface="Franklin Gothic Book" panose="020B0503020102020204" pitchFamily="34" charset="0"/>
              </a:rPr>
              <a:t>2</a:t>
            </a:r>
            <a:r>
              <a:rPr lang="en-US" sz="1600" b="1" baseline="30000" dirty="0">
                <a:solidFill>
                  <a:schemeClr val="bg2">
                    <a:lumMod val="25000"/>
                  </a:schemeClr>
                </a:solidFill>
                <a:latin typeface="Franklin Gothic Book" panose="020B0503020102020204" pitchFamily="34" charset="0"/>
              </a:rPr>
              <a:t>nd</a:t>
            </a:r>
            <a:r>
              <a:rPr lang="en-US" sz="1600" b="1" dirty="0">
                <a:solidFill>
                  <a:schemeClr val="bg2">
                    <a:lumMod val="25000"/>
                  </a:schemeClr>
                </a:solidFill>
                <a:latin typeface="Franklin Gothic Book" panose="020B0503020102020204" pitchFamily="34" charset="0"/>
              </a:rPr>
              <a:t> workshop: </a:t>
            </a:r>
            <a:r>
              <a:rPr lang="en-US" sz="1600" b="1" dirty="0">
                <a:solidFill>
                  <a:schemeClr val="tx1">
                    <a:lumMod val="75000"/>
                    <a:lumOff val="25000"/>
                  </a:schemeClr>
                </a:solidFill>
                <a:latin typeface="Franklin Gothic Book" panose="020B0503020102020204" pitchFamily="34" charset="0"/>
              </a:rPr>
              <a:t>Indicator selection</a:t>
            </a:r>
            <a:r>
              <a:rPr lang="en-US" sz="1600" b="1" dirty="0">
                <a:solidFill>
                  <a:schemeClr val="bg2">
                    <a:lumMod val="25000"/>
                  </a:schemeClr>
                </a:solidFill>
                <a:latin typeface="Franklin Gothic Book" panose="020B0503020102020204" pitchFamily="34" charset="0"/>
              </a:rPr>
              <a:t>, </a:t>
            </a:r>
            <a:r>
              <a:rPr lang="en-US" sz="1600" dirty="0">
                <a:solidFill>
                  <a:schemeClr val="bg2">
                    <a:lumMod val="25000"/>
                  </a:schemeClr>
                </a:solidFill>
                <a:latin typeface="Franklin Gothic Book" panose="020B0503020102020204" pitchFamily="34" charset="0"/>
              </a:rPr>
              <a:t>to understand the “result chain” process, identify current and ‘potentially’ missing indicators, identify wider benefits and to have an overview on the reporting</a:t>
            </a:r>
            <a:r>
              <a:rPr lang="en-US" sz="1600" b="1" dirty="0">
                <a:solidFill>
                  <a:schemeClr val="bg2">
                    <a:lumMod val="25000"/>
                  </a:schemeClr>
                </a:solidFill>
                <a:latin typeface="Franklin Gothic Book" panose="020B0503020102020204" pitchFamily="34" charset="0"/>
              </a:rPr>
              <a:t> </a:t>
            </a:r>
            <a:r>
              <a:rPr lang="en-US" sz="1600" dirty="0">
                <a:solidFill>
                  <a:schemeClr val="bg2">
                    <a:lumMod val="25000"/>
                  </a:schemeClr>
                </a:solidFill>
                <a:latin typeface="Franklin Gothic Book" panose="020B0503020102020204" pitchFamily="34" charset="0"/>
              </a:rPr>
              <a:t>process;</a:t>
            </a:r>
          </a:p>
          <a:p>
            <a:pPr>
              <a:buClr>
                <a:srgbClr val="09CF62"/>
              </a:buClr>
            </a:pPr>
            <a:endParaRPr lang="en-US" sz="1600" dirty="0">
              <a:solidFill>
                <a:schemeClr val="bg2">
                  <a:lumMod val="25000"/>
                </a:schemeClr>
              </a:solidFill>
              <a:latin typeface="Franklin Gothic Book" panose="020B0503020102020204" pitchFamily="34" charset="0"/>
            </a:endParaRPr>
          </a:p>
          <a:p>
            <a:pPr marL="285750" indent="-285750">
              <a:buClr>
                <a:srgbClr val="09CF62"/>
              </a:buClr>
              <a:buFont typeface="Arial" panose="020B0604020202020204" pitchFamily="34" charset="0"/>
              <a:buChar char="•"/>
            </a:pPr>
            <a:endParaRPr lang="en-US" sz="1600" dirty="0"/>
          </a:p>
          <a:p>
            <a:endParaRPr lang="en-US" sz="1600" dirty="0"/>
          </a:p>
          <a:p>
            <a:endParaRPr lang="en-US" sz="1600" dirty="0"/>
          </a:p>
          <a:p>
            <a:pPr marL="285750" indent="-285750">
              <a:buFont typeface="Arial" panose="020B0604020202020204" pitchFamily="34" charset="0"/>
              <a:buChar char="•"/>
            </a:pPr>
            <a:endParaRPr lang="en-US" sz="1600" dirty="0"/>
          </a:p>
        </p:txBody>
      </p:sp>
      <p:sp>
        <p:nvSpPr>
          <p:cNvPr id="33" name="Picture Placeholder 32">
            <a:extLst>
              <a:ext uri="{FF2B5EF4-FFF2-40B4-BE49-F238E27FC236}">
                <a16:creationId xmlns:a16="http://schemas.microsoft.com/office/drawing/2014/main" id="{82F60061-6CBE-C744-888B-C6DCD1C1305C}"/>
              </a:ext>
            </a:extLst>
          </p:cNvPr>
          <p:cNvSpPr>
            <a:spLocks noGrp="1"/>
          </p:cNvSpPr>
          <p:nvPr>
            <p:ph type="pic" sz="quarter" idx="19"/>
          </p:nvPr>
        </p:nvSpPr>
        <p:spPr>
          <a:xfrm>
            <a:off x="9396070" y="6533596"/>
            <a:ext cx="2795929" cy="334903"/>
          </a:xfrm>
        </p:spPr>
      </p:sp>
      <p:sp>
        <p:nvSpPr>
          <p:cNvPr id="35" name="Picture Placeholder 34">
            <a:extLst>
              <a:ext uri="{FF2B5EF4-FFF2-40B4-BE49-F238E27FC236}">
                <a16:creationId xmlns:a16="http://schemas.microsoft.com/office/drawing/2014/main" id="{4D318FC8-EC65-2847-A779-BE0032968A47}"/>
              </a:ext>
            </a:extLst>
          </p:cNvPr>
          <p:cNvSpPr>
            <a:spLocks noGrp="1"/>
          </p:cNvSpPr>
          <p:nvPr>
            <p:ph type="pic" sz="quarter" idx="21"/>
          </p:nvPr>
        </p:nvSpPr>
        <p:spPr/>
      </p:sp>
      <p:sp>
        <p:nvSpPr>
          <p:cNvPr id="36" name="Text Placeholder 35">
            <a:extLst>
              <a:ext uri="{FF2B5EF4-FFF2-40B4-BE49-F238E27FC236}">
                <a16:creationId xmlns:a16="http://schemas.microsoft.com/office/drawing/2014/main" id="{59575A29-76E8-7B49-8578-EF323D7B93AD}"/>
              </a:ext>
            </a:extLst>
          </p:cNvPr>
          <p:cNvSpPr>
            <a:spLocks noGrp="1"/>
          </p:cNvSpPr>
          <p:nvPr>
            <p:ph type="body" sz="quarter" idx="22"/>
          </p:nvPr>
        </p:nvSpPr>
        <p:spPr/>
        <p:txBody>
          <a:bodyPr/>
          <a:lstStyle/>
          <a:p>
            <a:r>
              <a:rPr lang="en-US" dirty="0"/>
              <a:t>2</a:t>
            </a:r>
          </a:p>
        </p:txBody>
      </p:sp>
      <p:sp>
        <p:nvSpPr>
          <p:cNvPr id="15" name="Title 2">
            <a:extLst>
              <a:ext uri="{FF2B5EF4-FFF2-40B4-BE49-F238E27FC236}">
                <a16:creationId xmlns:a16="http://schemas.microsoft.com/office/drawing/2014/main" id="{2989D02A-DD3D-A74E-AFD1-0EE8C4928B86}"/>
              </a:ext>
            </a:extLst>
          </p:cNvPr>
          <p:cNvSpPr>
            <a:spLocks noGrp="1"/>
          </p:cNvSpPr>
          <p:nvPr>
            <p:ph type="ctrTitle"/>
          </p:nvPr>
        </p:nvSpPr>
        <p:spPr>
          <a:xfrm>
            <a:off x="305735" y="215265"/>
            <a:ext cx="8391645" cy="733736"/>
          </a:xfrm>
        </p:spPr>
        <p:txBody>
          <a:bodyPr lIns="91440" tIns="45720" rIns="91440" bIns="45720" anchor="b">
            <a:normAutofit fontScale="90000"/>
          </a:bodyPr>
          <a:lstStyle/>
          <a:p>
            <a:r>
              <a:rPr lang="en-US" b="0" dirty="0">
                <a:latin typeface="Franklin Gothic Medium" panose="020B0603020102020204" pitchFamily="34" charset="0"/>
              </a:rPr>
              <a:t>WHAT YOU WILL FIND IN THESE SLIDES (1/2) </a:t>
            </a:r>
          </a:p>
        </p:txBody>
      </p:sp>
      <p:sp>
        <p:nvSpPr>
          <p:cNvPr id="5" name="Text Placeholder 4">
            <a:extLst>
              <a:ext uri="{FF2B5EF4-FFF2-40B4-BE49-F238E27FC236}">
                <a16:creationId xmlns:a16="http://schemas.microsoft.com/office/drawing/2014/main" id="{9BB48D0D-DE53-CB46-A718-A1505C96B0C9}"/>
              </a:ext>
            </a:extLst>
          </p:cNvPr>
          <p:cNvSpPr>
            <a:spLocks noGrp="1"/>
          </p:cNvSpPr>
          <p:nvPr>
            <p:ph type="body" sz="quarter" idx="20"/>
          </p:nvPr>
        </p:nvSpPr>
        <p:spPr>
          <a:xfrm>
            <a:off x="9502087" y="6575324"/>
            <a:ext cx="2795928" cy="239555"/>
          </a:xfrm>
        </p:spPr>
        <p:txBody>
          <a:bodyPr/>
          <a:lstStyle/>
          <a:p>
            <a:r>
              <a:rPr lang="en-US" dirty="0"/>
              <a:t>www.c40knowledgehub.org</a:t>
            </a:r>
          </a:p>
        </p:txBody>
      </p:sp>
      <p:sp>
        <p:nvSpPr>
          <p:cNvPr id="2" name="Speech Bubble: Rectangle with Corners Rounded 1">
            <a:extLst>
              <a:ext uri="{FF2B5EF4-FFF2-40B4-BE49-F238E27FC236}">
                <a16:creationId xmlns:a16="http://schemas.microsoft.com/office/drawing/2014/main" id="{FDE2D8E7-9431-4183-A3A4-DE27C802C4AA}"/>
              </a:ext>
            </a:extLst>
          </p:cNvPr>
          <p:cNvSpPr/>
          <p:nvPr/>
        </p:nvSpPr>
        <p:spPr>
          <a:xfrm>
            <a:off x="9071480" y="865131"/>
            <a:ext cx="2656416" cy="2020019"/>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dirty="0">
                <a:solidFill>
                  <a:schemeClr val="bg1"/>
                </a:solidFill>
                <a:latin typeface="Franklin Gothic Book" panose="020B0503020102020204" pitchFamily="34" charset="0"/>
                <a:cs typeface="Calibri"/>
              </a:rPr>
              <a:t>Facilitators will find recommendations and suggestions within this slide deck in these ‘dialogue boxes’. Make sure to remove them before the meetings</a:t>
            </a:r>
          </a:p>
        </p:txBody>
      </p:sp>
    </p:spTree>
    <p:extLst>
      <p:ext uri="{BB962C8B-B14F-4D97-AF65-F5344CB8AC3E}">
        <p14:creationId xmlns:p14="http://schemas.microsoft.com/office/powerpoint/2010/main" val="1798503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view of a city next to a body of water&#10;&#10;Description automatically generated">
            <a:extLst>
              <a:ext uri="{FF2B5EF4-FFF2-40B4-BE49-F238E27FC236}">
                <a16:creationId xmlns:a16="http://schemas.microsoft.com/office/drawing/2014/main" id="{4A2FB86D-3CC5-F047-8A15-B05D8346A998}"/>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a:xfrm>
            <a:off x="0" y="-22225"/>
            <a:ext cx="7607300" cy="6858000"/>
          </a:xfrm>
        </p:spPr>
      </p:pic>
      <p:sp>
        <p:nvSpPr>
          <p:cNvPr id="3" name="Picture Placeholder 2">
            <a:extLst>
              <a:ext uri="{FF2B5EF4-FFF2-40B4-BE49-F238E27FC236}">
                <a16:creationId xmlns:a16="http://schemas.microsoft.com/office/drawing/2014/main" id="{999B402B-6AEB-974D-8FD6-5AB6955944C9}"/>
              </a:ext>
            </a:extLst>
          </p:cNvPr>
          <p:cNvSpPr>
            <a:spLocks noGrp="1"/>
          </p:cNvSpPr>
          <p:nvPr>
            <p:ph type="pic" sz="quarter" idx="16"/>
          </p:nvPr>
        </p:nvSpPr>
        <p:spPr>
          <a:solidFill>
            <a:schemeClr val="accent6">
              <a:alpha val="40000"/>
            </a:schemeClr>
          </a:solidFill>
        </p:spPr>
      </p:sp>
      <p:sp>
        <p:nvSpPr>
          <p:cNvPr id="4" name="Picture Placeholder 3">
            <a:extLst>
              <a:ext uri="{FF2B5EF4-FFF2-40B4-BE49-F238E27FC236}">
                <a16:creationId xmlns:a16="http://schemas.microsoft.com/office/drawing/2014/main" id="{E84669FE-9FC9-F942-BFE5-8FA2061B02CB}"/>
              </a:ext>
            </a:extLst>
          </p:cNvPr>
          <p:cNvSpPr>
            <a:spLocks noGrp="1"/>
          </p:cNvSpPr>
          <p:nvPr>
            <p:ph type="pic" sz="quarter" idx="20"/>
          </p:nvPr>
        </p:nvSpPr>
        <p:spPr/>
      </p:sp>
      <p:sp>
        <p:nvSpPr>
          <p:cNvPr id="5" name="Text Placeholder 4">
            <a:extLst>
              <a:ext uri="{FF2B5EF4-FFF2-40B4-BE49-F238E27FC236}">
                <a16:creationId xmlns:a16="http://schemas.microsoft.com/office/drawing/2014/main" id="{28AE2B25-A26D-484F-977A-4BA93A17B569}"/>
              </a:ext>
            </a:extLst>
          </p:cNvPr>
          <p:cNvSpPr>
            <a:spLocks noGrp="1"/>
          </p:cNvSpPr>
          <p:nvPr>
            <p:ph type="body" sz="quarter" idx="21"/>
          </p:nvPr>
        </p:nvSpPr>
        <p:spPr/>
        <p:txBody>
          <a:bodyPr/>
          <a:lstStyle/>
          <a:p>
            <a:r>
              <a:rPr lang="en-US" dirty="0"/>
              <a:t>20</a:t>
            </a:r>
          </a:p>
        </p:txBody>
      </p:sp>
      <p:sp>
        <p:nvSpPr>
          <p:cNvPr id="6" name="Title 5">
            <a:extLst>
              <a:ext uri="{FF2B5EF4-FFF2-40B4-BE49-F238E27FC236}">
                <a16:creationId xmlns:a16="http://schemas.microsoft.com/office/drawing/2014/main" id="{31060776-0E9B-2346-93D0-A4EE3E5ED498}"/>
              </a:ext>
            </a:extLst>
          </p:cNvPr>
          <p:cNvSpPr>
            <a:spLocks noGrp="1"/>
          </p:cNvSpPr>
          <p:nvPr>
            <p:ph type="ctrTitle"/>
          </p:nvPr>
        </p:nvSpPr>
        <p:spPr>
          <a:xfrm>
            <a:off x="6098202" y="1221692"/>
            <a:ext cx="4687479" cy="744140"/>
          </a:xfrm>
        </p:spPr>
        <p:txBody>
          <a:bodyPr anchor="t"/>
          <a:lstStyle/>
          <a:p>
            <a:r>
              <a:rPr lang="en-US" dirty="0">
                <a:solidFill>
                  <a:srgbClr val="09CF62"/>
                </a:solidFill>
              </a:rPr>
              <a:t>City Presentation</a:t>
            </a:r>
          </a:p>
        </p:txBody>
      </p:sp>
      <p:sp>
        <p:nvSpPr>
          <p:cNvPr id="8" name="Rounded Rectangular Callout 7">
            <a:extLst>
              <a:ext uri="{FF2B5EF4-FFF2-40B4-BE49-F238E27FC236}">
                <a16:creationId xmlns:a16="http://schemas.microsoft.com/office/drawing/2014/main" id="{14B7382D-A9D5-A241-B03D-A24BB244DEB3}"/>
              </a:ext>
            </a:extLst>
          </p:cNvPr>
          <p:cNvSpPr/>
          <p:nvPr/>
        </p:nvSpPr>
        <p:spPr>
          <a:xfrm>
            <a:off x="7291401" y="2455048"/>
            <a:ext cx="3912108" cy="1628415"/>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Franklin Gothic Book" panose="020B0503020102020204" pitchFamily="34" charset="0"/>
              </a:rPr>
              <a:t>Use this placeholder to add slides to  present your city’s MER structure and to introduce the activity. </a:t>
            </a:r>
          </a:p>
        </p:txBody>
      </p:sp>
    </p:spTree>
    <p:extLst>
      <p:ext uri="{BB962C8B-B14F-4D97-AF65-F5344CB8AC3E}">
        <p14:creationId xmlns:p14="http://schemas.microsoft.com/office/powerpoint/2010/main" val="1457297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FEF9D-737A-8E4F-BD2E-26C2E35AB361}"/>
              </a:ext>
            </a:extLst>
          </p:cNvPr>
          <p:cNvSpPr>
            <a:spLocks noGrp="1"/>
          </p:cNvSpPr>
          <p:nvPr>
            <p:ph type="ctrTitle"/>
          </p:nvPr>
        </p:nvSpPr>
        <p:spPr>
          <a:xfrm>
            <a:off x="300924" y="353421"/>
            <a:ext cx="8692850" cy="620141"/>
          </a:xfrm>
        </p:spPr>
        <p:txBody>
          <a:bodyPr anchor="t"/>
          <a:lstStyle/>
          <a:p>
            <a:r>
              <a:rPr lang="en-US" b="0" dirty="0"/>
              <a:t>Current monitoring system activity</a:t>
            </a:r>
          </a:p>
        </p:txBody>
      </p:sp>
      <p:sp>
        <p:nvSpPr>
          <p:cNvPr id="10" name="Picture Placeholder 9">
            <a:extLst>
              <a:ext uri="{FF2B5EF4-FFF2-40B4-BE49-F238E27FC236}">
                <a16:creationId xmlns:a16="http://schemas.microsoft.com/office/drawing/2014/main" id="{865D002E-09CA-994D-9538-718055B2D5FF}"/>
              </a:ext>
            </a:extLst>
          </p:cNvPr>
          <p:cNvSpPr>
            <a:spLocks noGrp="1"/>
          </p:cNvSpPr>
          <p:nvPr>
            <p:ph type="pic" sz="quarter" idx="19"/>
          </p:nvPr>
        </p:nvSpPr>
        <p:spPr>
          <a:xfrm>
            <a:off x="9515060" y="6520344"/>
            <a:ext cx="2676939" cy="334903"/>
          </a:xfrm>
        </p:spPr>
      </p:sp>
      <p:sp>
        <p:nvSpPr>
          <p:cNvPr id="12" name="Picture Placeholder 11">
            <a:extLst>
              <a:ext uri="{FF2B5EF4-FFF2-40B4-BE49-F238E27FC236}">
                <a16:creationId xmlns:a16="http://schemas.microsoft.com/office/drawing/2014/main" id="{CC3A2D53-1967-5647-BAF3-1AA3085D3404}"/>
              </a:ext>
            </a:extLst>
          </p:cNvPr>
          <p:cNvSpPr>
            <a:spLocks noGrp="1"/>
          </p:cNvSpPr>
          <p:nvPr>
            <p:ph type="pic" sz="quarter" idx="21"/>
          </p:nvPr>
        </p:nvSpPr>
        <p:spPr/>
      </p:sp>
      <p:sp>
        <p:nvSpPr>
          <p:cNvPr id="13" name="Text Placeholder 12">
            <a:extLst>
              <a:ext uri="{FF2B5EF4-FFF2-40B4-BE49-F238E27FC236}">
                <a16:creationId xmlns:a16="http://schemas.microsoft.com/office/drawing/2014/main" id="{ADE34F35-0165-0043-9514-BDFA7F9E70FC}"/>
              </a:ext>
            </a:extLst>
          </p:cNvPr>
          <p:cNvSpPr>
            <a:spLocks noGrp="1"/>
          </p:cNvSpPr>
          <p:nvPr>
            <p:ph type="body" sz="quarter" idx="22"/>
          </p:nvPr>
        </p:nvSpPr>
        <p:spPr/>
        <p:txBody>
          <a:bodyPr/>
          <a:lstStyle/>
          <a:p>
            <a:r>
              <a:rPr lang="en-US" dirty="0"/>
              <a:t>21</a:t>
            </a:r>
          </a:p>
        </p:txBody>
      </p:sp>
      <p:sp>
        <p:nvSpPr>
          <p:cNvPr id="14" name="Rectangle 13">
            <a:extLst>
              <a:ext uri="{FF2B5EF4-FFF2-40B4-BE49-F238E27FC236}">
                <a16:creationId xmlns:a16="http://schemas.microsoft.com/office/drawing/2014/main" id="{7D2DBDEB-9FFF-574D-A620-332A1199AD60}"/>
              </a:ext>
            </a:extLst>
          </p:cNvPr>
          <p:cNvSpPr/>
          <p:nvPr/>
        </p:nvSpPr>
        <p:spPr>
          <a:xfrm>
            <a:off x="420670" y="1872395"/>
            <a:ext cx="10369250" cy="3200876"/>
          </a:xfrm>
          <a:prstGeom prst="rect">
            <a:avLst/>
          </a:prstGeom>
        </p:spPr>
        <p:txBody>
          <a:bodyPr wrap="square">
            <a:spAutoFit/>
          </a:bodyPr>
          <a:lstStyle/>
          <a:p>
            <a:r>
              <a:rPr lang="en-GB" sz="2000" b="1" dirty="0">
                <a:solidFill>
                  <a:schemeClr val="bg2">
                    <a:lumMod val="25000"/>
                  </a:schemeClr>
                </a:solidFill>
                <a:latin typeface="Franklin Gothic Book" panose="020B0503020102020204" pitchFamily="34" charset="0"/>
              </a:rPr>
              <a:t>Plenary Activity </a:t>
            </a:r>
            <a:r>
              <a:rPr lang="en-GB" sz="2000" dirty="0">
                <a:latin typeface="Franklin Gothic Book" panose="020B0503020102020204" pitchFamily="34" charset="0"/>
              </a:rPr>
              <a:t>(15 minutes):</a:t>
            </a:r>
          </a:p>
          <a:p>
            <a:endParaRPr lang="en-GB" sz="2000" dirty="0">
              <a:latin typeface="Franklin Gothic Book" panose="020B0503020102020204" pitchFamily="34" charset="0"/>
            </a:endParaRPr>
          </a:p>
          <a:p>
            <a:pPr marL="285750" indent="-285750">
              <a:buClr>
                <a:srgbClr val="09CF62"/>
              </a:buClr>
              <a:buFont typeface="Wingdings" pitchFamily="2" charset="2"/>
              <a:buChar char="§"/>
            </a:pPr>
            <a:r>
              <a:rPr lang="en-GB" dirty="0">
                <a:latin typeface="Franklin Gothic Book" panose="020B0503020102020204" pitchFamily="34" charset="0"/>
              </a:rPr>
              <a:t>Based on the content on slide 14, draw a diagram showing how the MER system is currently working in terms of timeline, role responsibilities, key stakeholders and governance</a:t>
            </a:r>
          </a:p>
          <a:p>
            <a:pPr>
              <a:buClr>
                <a:srgbClr val="09CF62"/>
              </a:buClr>
            </a:pPr>
            <a:endParaRPr lang="en-GB" dirty="0">
              <a:latin typeface="Franklin Gothic Book" panose="020B0503020102020204" pitchFamily="34" charset="0"/>
            </a:endParaRPr>
          </a:p>
          <a:p>
            <a:pPr marL="285750" indent="-285750">
              <a:buClr>
                <a:srgbClr val="09CF62"/>
              </a:buClr>
              <a:buFont typeface="Wingdings" pitchFamily="2" charset="2"/>
              <a:buChar char="§"/>
            </a:pPr>
            <a:r>
              <a:rPr lang="en-GB" dirty="0">
                <a:latin typeface="Franklin Gothic Book" panose="020B0503020102020204" pitchFamily="34" charset="0"/>
              </a:rPr>
              <a:t>If there is not an MER system in place, try to understand the reasons (lack of data, organizational barriers</a:t>
            </a:r>
            <a:r>
              <a:rPr lang="en-GB" dirty="0">
                <a:solidFill>
                  <a:schemeClr val="accent1">
                    <a:lumMod val="75000"/>
                  </a:schemeClr>
                </a:solidFill>
                <a:latin typeface="Franklin Gothic Book" panose="020B0503020102020204" pitchFamily="34" charset="0"/>
              </a:rPr>
              <a:t>, </a:t>
            </a:r>
            <a:r>
              <a:rPr lang="en-GB" dirty="0">
                <a:latin typeface="Franklin Gothic Book" panose="020B0503020102020204" pitchFamily="34" charset="0"/>
              </a:rPr>
              <a:t>financial barriers, etc.)</a:t>
            </a:r>
          </a:p>
          <a:p>
            <a:pPr>
              <a:buClr>
                <a:srgbClr val="09CF62"/>
              </a:buClr>
            </a:pPr>
            <a:endParaRPr lang="en-GB" dirty="0">
              <a:latin typeface="Franklin Gothic Book" panose="020B0503020102020204" pitchFamily="34" charset="0"/>
            </a:endParaRPr>
          </a:p>
          <a:p>
            <a:pPr marL="285750" indent="-285750">
              <a:buClr>
                <a:srgbClr val="09CF62"/>
              </a:buClr>
              <a:buFont typeface="Wingdings" pitchFamily="2" charset="2"/>
              <a:buChar char="§"/>
            </a:pPr>
            <a:r>
              <a:rPr lang="en-GB" dirty="0">
                <a:latin typeface="Franklin Gothic Book" panose="020B0503020102020204" pitchFamily="34" charset="0"/>
              </a:rPr>
              <a:t>The ideas can be written down on a card</a:t>
            </a:r>
          </a:p>
          <a:p>
            <a:pPr>
              <a:buClr>
                <a:srgbClr val="09CF62"/>
              </a:buClr>
            </a:pPr>
            <a:endParaRPr lang="en-GB" dirty="0">
              <a:latin typeface="Franklin Gothic Book" panose="020B0503020102020204" pitchFamily="34" charset="0"/>
            </a:endParaRPr>
          </a:p>
          <a:p>
            <a:pPr marL="285750" indent="-285750">
              <a:buClr>
                <a:srgbClr val="09CF62"/>
              </a:buClr>
              <a:buFont typeface="Wingdings" pitchFamily="2" charset="2"/>
              <a:buChar char="§"/>
            </a:pPr>
            <a:r>
              <a:rPr lang="en-GB" dirty="0">
                <a:latin typeface="Franklin Gothic Book" panose="020B0503020102020204" pitchFamily="34" charset="0"/>
              </a:rPr>
              <a:t>Brief discussion on the results</a:t>
            </a:r>
            <a:endParaRPr lang="en-GB" sz="1600" dirty="0"/>
          </a:p>
        </p:txBody>
      </p:sp>
      <p:sp>
        <p:nvSpPr>
          <p:cNvPr id="3" name="Rectangle 2">
            <a:extLst>
              <a:ext uri="{FF2B5EF4-FFF2-40B4-BE49-F238E27FC236}">
                <a16:creationId xmlns:a16="http://schemas.microsoft.com/office/drawing/2014/main" id="{6E1CED37-6CF9-524B-B4CE-F9FC17BE1516}"/>
              </a:ext>
            </a:extLst>
          </p:cNvPr>
          <p:cNvSpPr/>
          <p:nvPr/>
        </p:nvSpPr>
        <p:spPr>
          <a:xfrm>
            <a:off x="432728" y="1222923"/>
            <a:ext cx="9966960" cy="400110"/>
          </a:xfrm>
          <a:prstGeom prst="rect">
            <a:avLst/>
          </a:prstGeom>
        </p:spPr>
        <p:txBody>
          <a:bodyPr wrap="square">
            <a:spAutoFit/>
          </a:bodyPr>
          <a:lstStyle/>
          <a:p>
            <a:r>
              <a:rPr lang="en-GB" sz="2000" b="1" dirty="0">
                <a:solidFill>
                  <a:schemeClr val="bg2">
                    <a:lumMod val="25000"/>
                  </a:schemeClr>
                </a:solidFill>
                <a:latin typeface="Franklin Gothic Book" panose="020B0503020102020204" pitchFamily="34" charset="0"/>
              </a:rPr>
              <a:t>Aim: </a:t>
            </a:r>
            <a:r>
              <a:rPr lang="en-GB" sz="2000" dirty="0">
                <a:solidFill>
                  <a:schemeClr val="bg2">
                    <a:lumMod val="25000"/>
                  </a:schemeClr>
                </a:solidFill>
                <a:latin typeface="Franklin Gothic Book" panose="020B0503020102020204" pitchFamily="34" charset="0"/>
              </a:rPr>
              <a:t>T</a:t>
            </a:r>
            <a:r>
              <a:rPr lang="en-GB" sz="2000" dirty="0">
                <a:latin typeface="Franklin Gothic Book" panose="020B0503020102020204" pitchFamily="34" charset="0"/>
              </a:rPr>
              <a:t>o understand</a:t>
            </a:r>
            <a:r>
              <a:rPr lang="en-GB" sz="2000" dirty="0">
                <a:solidFill>
                  <a:srgbClr val="C00000"/>
                </a:solidFill>
                <a:latin typeface="Franklin Gothic Book" panose="020B0503020102020204" pitchFamily="34" charset="0"/>
              </a:rPr>
              <a:t> </a:t>
            </a:r>
            <a:r>
              <a:rPr lang="en-GB" sz="2000" dirty="0">
                <a:latin typeface="Franklin Gothic Book" panose="020B0503020102020204" pitchFamily="34" charset="0"/>
              </a:rPr>
              <a:t>the current city’s Monitoring, Evaluation and Reporting system. </a:t>
            </a:r>
            <a:endParaRPr lang="en-US" dirty="0">
              <a:latin typeface="Franklin Gothic Book" panose="020B0503020102020204" pitchFamily="34" charset="0"/>
            </a:endParaRPr>
          </a:p>
        </p:txBody>
      </p:sp>
      <p:sp>
        <p:nvSpPr>
          <p:cNvPr id="15" name="Text Placeholder 4">
            <a:extLst>
              <a:ext uri="{FF2B5EF4-FFF2-40B4-BE49-F238E27FC236}">
                <a16:creationId xmlns:a16="http://schemas.microsoft.com/office/drawing/2014/main" id="{3BA6F61C-1BC5-BB45-B5C3-6D95001D2AD9}"/>
              </a:ext>
            </a:extLst>
          </p:cNvPr>
          <p:cNvSpPr>
            <a:spLocks noGrp="1"/>
          </p:cNvSpPr>
          <p:nvPr>
            <p:ph type="body" sz="quarter" idx="20"/>
          </p:nvPr>
        </p:nvSpPr>
        <p:spPr>
          <a:xfrm>
            <a:off x="9901684" y="6573178"/>
            <a:ext cx="2106815" cy="232591"/>
          </a:xfrm>
        </p:spPr>
        <p:txBody>
          <a:bodyPr/>
          <a:lstStyle/>
          <a:p>
            <a:r>
              <a:rPr lang="en-US" dirty="0"/>
              <a:t>www.c40knowledgehub.org</a:t>
            </a:r>
          </a:p>
        </p:txBody>
      </p:sp>
    </p:spTree>
    <p:extLst>
      <p:ext uri="{BB962C8B-B14F-4D97-AF65-F5344CB8AC3E}">
        <p14:creationId xmlns:p14="http://schemas.microsoft.com/office/powerpoint/2010/main" val="4294525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DC1AB-5127-4781-8AE6-DC9B7AF95269}"/>
              </a:ext>
            </a:extLst>
          </p:cNvPr>
          <p:cNvSpPr>
            <a:spLocks noGrp="1"/>
          </p:cNvSpPr>
          <p:nvPr>
            <p:ph type="ctrTitle"/>
          </p:nvPr>
        </p:nvSpPr>
        <p:spPr>
          <a:xfrm>
            <a:off x="302103" y="351776"/>
            <a:ext cx="8659872" cy="691503"/>
          </a:xfrm>
        </p:spPr>
        <p:txBody>
          <a:bodyPr lIns="91440" tIns="45720" rIns="91440" bIns="45720" anchor="t">
            <a:normAutofit/>
          </a:bodyPr>
          <a:lstStyle/>
          <a:p>
            <a:r>
              <a:rPr lang="en-GB" b="0" dirty="0">
                <a:latin typeface="Franklin Gothic Medium" panose="020B0603020102020204" pitchFamily="34" charset="0"/>
              </a:rPr>
              <a:t>4</a:t>
            </a:r>
            <a:r>
              <a:rPr lang="en-GB" b="0" baseline="30000" dirty="0">
                <a:latin typeface="Franklin Gothic Medium" panose="020B0603020102020204" pitchFamily="34" charset="0"/>
              </a:rPr>
              <a:t>th</a:t>
            </a:r>
            <a:r>
              <a:rPr lang="en-GB" b="0" dirty="0">
                <a:latin typeface="Franklin Gothic Medium" panose="020B0603020102020204" pitchFamily="34" charset="0"/>
              </a:rPr>
              <a:t> Session: GAP analysis</a:t>
            </a:r>
          </a:p>
        </p:txBody>
      </p:sp>
      <p:sp>
        <p:nvSpPr>
          <p:cNvPr id="3" name="Subtitle 2">
            <a:extLst>
              <a:ext uri="{FF2B5EF4-FFF2-40B4-BE49-F238E27FC236}">
                <a16:creationId xmlns:a16="http://schemas.microsoft.com/office/drawing/2014/main" id="{A2B1EA6D-298F-4500-9EC3-331FCA02CCF2}"/>
              </a:ext>
            </a:extLst>
          </p:cNvPr>
          <p:cNvSpPr>
            <a:spLocks noGrp="1"/>
          </p:cNvSpPr>
          <p:nvPr>
            <p:ph type="subTitle" idx="1"/>
          </p:nvPr>
        </p:nvSpPr>
        <p:spPr>
          <a:xfrm>
            <a:off x="432735" y="1257899"/>
            <a:ext cx="10609008" cy="1088874"/>
          </a:xfrm>
        </p:spPr>
        <p:txBody>
          <a:bodyPr lIns="91440" tIns="45720" rIns="91440" bIns="45720" anchor="t">
            <a:noAutofit/>
          </a:bodyPr>
          <a:lstStyle/>
          <a:p>
            <a:r>
              <a:rPr lang="en-GB" sz="2000" b="1" dirty="0">
                <a:solidFill>
                  <a:schemeClr val="bg2">
                    <a:lumMod val="25000"/>
                  </a:schemeClr>
                </a:solidFill>
                <a:latin typeface="Franklin Gothic Book" panose="020B0503020102020204" pitchFamily="34" charset="0"/>
              </a:rPr>
              <a:t>Aim: </a:t>
            </a:r>
            <a:r>
              <a:rPr lang="en-GB" sz="2000" dirty="0">
                <a:latin typeface="Franklin Gothic Book" panose="020B0503020102020204" pitchFamily="34" charset="0"/>
              </a:rPr>
              <a:t>To identify any potential gaps in the current structure/process and prioritize actions related to the Monitoring, Evaluation and Reporting System.</a:t>
            </a:r>
          </a:p>
          <a:p>
            <a:r>
              <a:rPr lang="en-GB" sz="2000" dirty="0">
                <a:solidFill>
                  <a:schemeClr val="bg2">
                    <a:lumMod val="25000"/>
                  </a:schemeClr>
                </a:solidFill>
              </a:rPr>
              <a:t>Content:</a:t>
            </a:r>
          </a:p>
        </p:txBody>
      </p:sp>
      <p:sp>
        <p:nvSpPr>
          <p:cNvPr id="4" name="Text Placeholder 3">
            <a:extLst>
              <a:ext uri="{FF2B5EF4-FFF2-40B4-BE49-F238E27FC236}">
                <a16:creationId xmlns:a16="http://schemas.microsoft.com/office/drawing/2014/main" id="{FC70ED22-7713-4849-9F79-866A073ECB2B}"/>
              </a:ext>
            </a:extLst>
          </p:cNvPr>
          <p:cNvSpPr>
            <a:spLocks noGrp="1"/>
          </p:cNvSpPr>
          <p:nvPr>
            <p:ph type="body" sz="quarter" idx="12"/>
          </p:nvPr>
        </p:nvSpPr>
        <p:spPr>
          <a:xfrm>
            <a:off x="421849" y="2550502"/>
            <a:ext cx="11139887" cy="3830704"/>
          </a:xfrm>
        </p:spPr>
        <p:txBody>
          <a:bodyPr lIns="91440" tIns="45720" rIns="91440" bIns="45720" anchor="t">
            <a:normAutofit fontScale="92500" lnSpcReduction="10000"/>
          </a:bodyPr>
          <a:lstStyle/>
          <a:p>
            <a:pPr marL="0" indent="0">
              <a:buNone/>
            </a:pPr>
            <a:r>
              <a:rPr lang="en-GB" sz="1800" b="1" dirty="0">
                <a:solidFill>
                  <a:schemeClr val="bg2">
                    <a:lumMod val="25000"/>
                  </a:schemeClr>
                </a:solidFill>
              </a:rPr>
              <a:t>Plenary Activity</a:t>
            </a:r>
            <a:r>
              <a:rPr lang="en-GB" sz="1800" dirty="0"/>
              <a:t> (35 minutes): </a:t>
            </a:r>
          </a:p>
          <a:p>
            <a:pPr marL="742950" lvl="1" indent="-285750">
              <a:lnSpc>
                <a:spcPct val="110000"/>
              </a:lnSpc>
              <a:buClr>
                <a:srgbClr val="09CF62"/>
              </a:buClr>
              <a:buFont typeface="Wingdings" pitchFamily="2" charset="2"/>
              <a:buChar char="§"/>
            </a:pPr>
            <a:r>
              <a:rPr lang="en-GB" sz="1800" dirty="0">
                <a:latin typeface="Franklin Gothic Book" panose="020B0503020102020204" pitchFamily="34" charset="0"/>
              </a:rPr>
              <a:t>Think about the current structure and make proposals on how to improve it. Please write down the proposals and use a voting system to agree as a group. The proposals can be written on a board and a voting session can follow. Use pins to vote (maximum three pins per person)</a:t>
            </a:r>
          </a:p>
          <a:p>
            <a:pPr marL="742950" lvl="1" indent="-285750">
              <a:lnSpc>
                <a:spcPct val="110000"/>
              </a:lnSpc>
              <a:buClr>
                <a:srgbClr val="09CF62"/>
              </a:buClr>
              <a:buFont typeface="Wingdings" pitchFamily="2" charset="2"/>
              <a:buChar char="§"/>
            </a:pPr>
            <a:r>
              <a:rPr lang="en-GB" sz="1800" dirty="0">
                <a:latin typeface="Franklin Gothic Book" panose="020B0503020102020204" pitchFamily="34" charset="0"/>
              </a:rPr>
              <a:t>Draw the new diagram with the proposals chosen during the voting by the participants</a:t>
            </a:r>
          </a:p>
          <a:p>
            <a:pPr marL="742950" lvl="1" indent="-285750">
              <a:lnSpc>
                <a:spcPct val="110000"/>
              </a:lnSpc>
              <a:buClr>
                <a:srgbClr val="09CF62"/>
              </a:buClr>
              <a:buFont typeface="Wingdings" pitchFamily="2" charset="2"/>
              <a:buChar char="§"/>
            </a:pPr>
            <a:r>
              <a:rPr lang="en-GB" sz="1800" dirty="0">
                <a:latin typeface="Franklin Gothic Book" panose="020B0503020102020204" pitchFamily="34" charset="0"/>
              </a:rPr>
              <a:t>Brainstorming session to define how to integrate the current Monitoring, Evaluation and Reporting system. The ideas can be written down on a white board </a:t>
            </a:r>
          </a:p>
          <a:p>
            <a:pPr marL="742950" lvl="1" indent="-285750">
              <a:lnSpc>
                <a:spcPct val="110000"/>
              </a:lnSpc>
              <a:buClr>
                <a:srgbClr val="09CF62"/>
              </a:buClr>
              <a:buFont typeface="Wingdings" pitchFamily="2" charset="2"/>
              <a:buChar char="§"/>
            </a:pPr>
            <a:r>
              <a:rPr lang="en-GB" sz="1800" dirty="0">
                <a:latin typeface="Franklin Gothic Book" panose="020B0503020102020204" pitchFamily="34" charset="0"/>
              </a:rPr>
              <a:t>Think about which actions related to the Monitoring, Evaluation and Reporting system need to be prioritised. Display the actions on a board </a:t>
            </a:r>
          </a:p>
          <a:p>
            <a:pPr marL="742950" lvl="1" indent="-285750">
              <a:lnSpc>
                <a:spcPct val="110000"/>
              </a:lnSpc>
              <a:buClr>
                <a:srgbClr val="09CF62"/>
              </a:buClr>
              <a:buFont typeface="Wingdings" pitchFamily="2" charset="2"/>
              <a:buChar char="§"/>
            </a:pPr>
            <a:r>
              <a:rPr lang="en-GB" sz="1800" dirty="0">
                <a:latin typeface="Franklin Gothic Book" panose="020B0503020102020204" pitchFamily="34" charset="0"/>
              </a:rPr>
              <a:t>Divide the actions under different categories (e.g. data availability, organization, etc) and discuss who will need to lead on those actions. The ideas can be written down on a white board </a:t>
            </a:r>
          </a:p>
          <a:p>
            <a:pPr marL="742950" lvl="1" indent="-285750">
              <a:lnSpc>
                <a:spcPct val="110000"/>
              </a:lnSpc>
              <a:buClr>
                <a:srgbClr val="09CF62"/>
              </a:buClr>
              <a:buFont typeface="Wingdings" pitchFamily="2" charset="2"/>
              <a:buChar char="§"/>
            </a:pPr>
            <a:r>
              <a:rPr lang="en-GB" sz="1800" dirty="0">
                <a:latin typeface="Franklin Gothic Book" panose="020B0503020102020204" pitchFamily="34" charset="0"/>
              </a:rPr>
              <a:t>Group discussion</a:t>
            </a:r>
          </a:p>
          <a:p>
            <a:pPr marL="285750" indent="-285750">
              <a:buFont typeface="Wingdings" pitchFamily="2" charset="2"/>
              <a:buChar char="Ø"/>
            </a:pPr>
            <a:endParaRPr lang="en-GB" sz="1800" dirty="0"/>
          </a:p>
          <a:p>
            <a:endParaRPr lang="en-GB" sz="1800" dirty="0"/>
          </a:p>
          <a:p>
            <a:endParaRPr lang="en-GB" sz="1800" dirty="0"/>
          </a:p>
          <a:p>
            <a:endParaRPr lang="en-GB" sz="1800" dirty="0">
              <a:latin typeface="Franklin Gothic Medium"/>
            </a:endParaRPr>
          </a:p>
          <a:p>
            <a:endParaRPr lang="en-GB" sz="1800" dirty="0">
              <a:latin typeface="Franklin Gothic Medium"/>
            </a:endParaRPr>
          </a:p>
          <a:p>
            <a:endParaRPr lang="en-GB" sz="1800" dirty="0">
              <a:latin typeface="Franklin Gothic Medium"/>
            </a:endParaRPr>
          </a:p>
          <a:p>
            <a:endParaRPr lang="en-GB" sz="1800" dirty="0">
              <a:latin typeface="Franklin Gothic Medium"/>
            </a:endParaRPr>
          </a:p>
        </p:txBody>
      </p:sp>
      <p:sp>
        <p:nvSpPr>
          <p:cNvPr id="6" name="Picture Placeholder 5">
            <a:extLst>
              <a:ext uri="{FF2B5EF4-FFF2-40B4-BE49-F238E27FC236}">
                <a16:creationId xmlns:a16="http://schemas.microsoft.com/office/drawing/2014/main" id="{2BE588B9-F556-4FCE-AF4B-DA9FD3BB6B6E}"/>
              </a:ext>
            </a:extLst>
          </p:cNvPr>
          <p:cNvSpPr>
            <a:spLocks noGrp="1"/>
          </p:cNvSpPr>
          <p:nvPr>
            <p:ph type="pic" sz="quarter" idx="18"/>
          </p:nvPr>
        </p:nvSpPr>
        <p:spPr>
          <a:xfrm>
            <a:off x="9475304" y="6520344"/>
            <a:ext cx="2716696" cy="334903"/>
          </a:xfrm>
        </p:spPr>
      </p:sp>
      <p:sp>
        <p:nvSpPr>
          <p:cNvPr id="8" name="Picture Placeholder 7">
            <a:extLst>
              <a:ext uri="{FF2B5EF4-FFF2-40B4-BE49-F238E27FC236}">
                <a16:creationId xmlns:a16="http://schemas.microsoft.com/office/drawing/2014/main" id="{516DF874-AF67-4C83-A1AE-373C314B8168}"/>
              </a:ext>
            </a:extLst>
          </p:cNvPr>
          <p:cNvSpPr>
            <a:spLocks noGrp="1"/>
          </p:cNvSpPr>
          <p:nvPr>
            <p:ph type="pic" sz="quarter" idx="20"/>
          </p:nvPr>
        </p:nvSpPr>
        <p:spPr/>
      </p:sp>
      <p:sp>
        <p:nvSpPr>
          <p:cNvPr id="9" name="Text Placeholder 8">
            <a:extLst>
              <a:ext uri="{FF2B5EF4-FFF2-40B4-BE49-F238E27FC236}">
                <a16:creationId xmlns:a16="http://schemas.microsoft.com/office/drawing/2014/main" id="{8C2DC694-AEB4-4957-9344-54C7EEA3C369}"/>
              </a:ext>
            </a:extLst>
          </p:cNvPr>
          <p:cNvSpPr>
            <a:spLocks noGrp="1"/>
          </p:cNvSpPr>
          <p:nvPr>
            <p:ph type="body" sz="quarter" idx="21"/>
          </p:nvPr>
        </p:nvSpPr>
        <p:spPr/>
        <p:txBody>
          <a:bodyPr/>
          <a:lstStyle/>
          <a:p>
            <a:r>
              <a:rPr lang="en-GB" dirty="0"/>
              <a:t>22</a:t>
            </a:r>
          </a:p>
        </p:txBody>
      </p:sp>
      <p:sp>
        <p:nvSpPr>
          <p:cNvPr id="10" name="Text Placeholder 4">
            <a:extLst>
              <a:ext uri="{FF2B5EF4-FFF2-40B4-BE49-F238E27FC236}">
                <a16:creationId xmlns:a16="http://schemas.microsoft.com/office/drawing/2014/main" id="{05EF13D0-E87F-7143-AFD9-3F61D962EA2E}"/>
              </a:ext>
            </a:extLst>
          </p:cNvPr>
          <p:cNvSpPr>
            <a:spLocks noGrp="1"/>
          </p:cNvSpPr>
          <p:nvPr>
            <p:ph type="body" sz="quarter" idx="19"/>
          </p:nvPr>
        </p:nvSpPr>
        <p:spPr>
          <a:xfrm>
            <a:off x="9910793" y="6584935"/>
            <a:ext cx="2097706" cy="194330"/>
          </a:xfrm>
        </p:spPr>
        <p:txBody>
          <a:bodyPr/>
          <a:lstStyle/>
          <a:p>
            <a:r>
              <a:rPr lang="en-US" dirty="0"/>
              <a:t>www.c40knowledgehub.org</a:t>
            </a:r>
          </a:p>
        </p:txBody>
      </p:sp>
    </p:spTree>
    <p:extLst>
      <p:ext uri="{BB962C8B-B14F-4D97-AF65-F5344CB8AC3E}">
        <p14:creationId xmlns:p14="http://schemas.microsoft.com/office/powerpoint/2010/main" val="8233455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34">
            <a:extLst>
              <a:ext uri="{FF2B5EF4-FFF2-40B4-BE49-F238E27FC236}">
                <a16:creationId xmlns:a16="http://schemas.microsoft.com/office/drawing/2014/main" id="{65124F40-493B-44F3-9AC1-B260D9631EDF}"/>
              </a:ext>
            </a:extLst>
          </p:cNvPr>
          <p:cNvSpPr/>
          <p:nvPr/>
        </p:nvSpPr>
        <p:spPr>
          <a:xfrm>
            <a:off x="7629993" y="1980503"/>
            <a:ext cx="4562007" cy="4866988"/>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6CDFA0-1C3B-44B2-94FB-A08523F26A6B}"/>
              </a:ext>
            </a:extLst>
          </p:cNvPr>
          <p:cNvSpPr>
            <a:spLocks noGrp="1"/>
          </p:cNvSpPr>
          <p:nvPr>
            <p:ph type="ctrTitle"/>
          </p:nvPr>
        </p:nvSpPr>
        <p:spPr>
          <a:xfrm>
            <a:off x="285886" y="368476"/>
            <a:ext cx="8335085" cy="808084"/>
          </a:xfrm>
        </p:spPr>
        <p:txBody>
          <a:bodyPr lIns="91440" tIns="45720" rIns="91440" bIns="45720" anchor="t">
            <a:normAutofit/>
          </a:bodyPr>
          <a:lstStyle/>
          <a:p>
            <a:r>
              <a:rPr lang="en-GB" b="0" dirty="0">
                <a:latin typeface="Franklin Gothic Medium" panose="020B0603020102020204" pitchFamily="34" charset="0"/>
              </a:rPr>
              <a:t>5</a:t>
            </a:r>
            <a:r>
              <a:rPr lang="en-GB" b="0" baseline="30000" dirty="0">
                <a:latin typeface="Franklin Gothic Medium" panose="020B0603020102020204" pitchFamily="34" charset="0"/>
              </a:rPr>
              <a:t>th</a:t>
            </a:r>
            <a:r>
              <a:rPr lang="en-GB" b="0" dirty="0">
                <a:latin typeface="Franklin Gothic Medium" panose="020B0603020102020204" pitchFamily="34" charset="0"/>
              </a:rPr>
              <a:t> Session: Feedback &amp; conclusion</a:t>
            </a:r>
          </a:p>
        </p:txBody>
      </p:sp>
      <p:sp>
        <p:nvSpPr>
          <p:cNvPr id="3" name="Subtitle 2">
            <a:extLst>
              <a:ext uri="{FF2B5EF4-FFF2-40B4-BE49-F238E27FC236}">
                <a16:creationId xmlns:a16="http://schemas.microsoft.com/office/drawing/2014/main" id="{E10B04DE-2DE5-4A1E-BB6D-2EE416B754E6}"/>
              </a:ext>
            </a:extLst>
          </p:cNvPr>
          <p:cNvSpPr>
            <a:spLocks noGrp="1"/>
          </p:cNvSpPr>
          <p:nvPr>
            <p:ph type="subTitle" idx="1"/>
          </p:nvPr>
        </p:nvSpPr>
        <p:spPr>
          <a:xfrm>
            <a:off x="438287" y="1286329"/>
            <a:ext cx="7819261" cy="808084"/>
          </a:xfrm>
        </p:spPr>
        <p:txBody>
          <a:bodyPr lIns="91440" tIns="45720" rIns="91440" bIns="45720" anchor="t">
            <a:noAutofit/>
          </a:bodyPr>
          <a:lstStyle/>
          <a:p>
            <a:r>
              <a:rPr lang="en-GB" sz="2000" b="1" dirty="0">
                <a:solidFill>
                  <a:schemeClr val="bg2">
                    <a:lumMod val="25000"/>
                  </a:schemeClr>
                </a:solidFill>
                <a:latin typeface="Franklin Gothic Book" panose="020B0503020102020204" pitchFamily="34" charset="0"/>
              </a:rPr>
              <a:t>Aim: </a:t>
            </a:r>
            <a:r>
              <a:rPr lang="en-GB" sz="2000" dirty="0">
                <a:latin typeface="Franklin Gothic Book" panose="020B0503020102020204" pitchFamily="34" charset="0"/>
              </a:rPr>
              <a:t>To collect feedback and introduce the aim of the next workshop. </a:t>
            </a:r>
          </a:p>
          <a:p>
            <a:r>
              <a:rPr lang="en-GB" sz="2000" dirty="0">
                <a:solidFill>
                  <a:schemeClr val="bg2">
                    <a:lumMod val="25000"/>
                  </a:schemeClr>
                </a:solidFill>
                <a:latin typeface="Franklin Gothic Medium"/>
              </a:rPr>
              <a:t>Content: </a:t>
            </a:r>
            <a:endParaRPr lang="en-GB" sz="2000" dirty="0">
              <a:solidFill>
                <a:schemeClr val="bg2">
                  <a:lumMod val="25000"/>
                </a:schemeClr>
              </a:solidFill>
            </a:endParaRPr>
          </a:p>
        </p:txBody>
      </p:sp>
      <p:sp>
        <p:nvSpPr>
          <p:cNvPr id="4" name="Text Placeholder 3">
            <a:extLst>
              <a:ext uri="{FF2B5EF4-FFF2-40B4-BE49-F238E27FC236}">
                <a16:creationId xmlns:a16="http://schemas.microsoft.com/office/drawing/2014/main" id="{C4106AD6-6672-4A67-ABEE-65030F57EB65}"/>
              </a:ext>
            </a:extLst>
          </p:cNvPr>
          <p:cNvSpPr>
            <a:spLocks noGrp="1"/>
          </p:cNvSpPr>
          <p:nvPr>
            <p:ph type="body" sz="quarter" idx="12"/>
          </p:nvPr>
        </p:nvSpPr>
        <p:spPr>
          <a:xfrm>
            <a:off x="405630" y="2582629"/>
            <a:ext cx="7819262" cy="2342068"/>
          </a:xfrm>
        </p:spPr>
        <p:txBody>
          <a:bodyPr lIns="91440" tIns="45720" rIns="91440" bIns="45720" anchor="t">
            <a:normAutofit/>
          </a:bodyPr>
          <a:lstStyle/>
          <a:p>
            <a:pPr marL="285750" indent="-285750">
              <a:buFont typeface="Wingdings" pitchFamily="2" charset="2"/>
              <a:buChar char="§"/>
            </a:pPr>
            <a:r>
              <a:rPr lang="en-GB" sz="1800" dirty="0"/>
              <a:t>Wrap-up session: facilitators summarize group discussions and proposed ideas (10 minutes)</a:t>
            </a:r>
          </a:p>
          <a:p>
            <a:pPr marL="285750" indent="-285750">
              <a:buFont typeface="Wingdings" pitchFamily="2" charset="2"/>
              <a:buChar char="§"/>
            </a:pPr>
            <a:endParaRPr lang="en-GB" sz="1800" dirty="0"/>
          </a:p>
          <a:p>
            <a:pPr marL="285750" indent="-285750">
              <a:buFont typeface="Wingdings" pitchFamily="2" charset="2"/>
              <a:buChar char="§"/>
            </a:pPr>
            <a:r>
              <a:rPr lang="en-GB" sz="1800" dirty="0"/>
              <a:t>Conclusion of the session and short introduction on the next workshop (10 minutes)</a:t>
            </a:r>
          </a:p>
          <a:p>
            <a:endParaRPr lang="en-GB" dirty="0"/>
          </a:p>
        </p:txBody>
      </p:sp>
      <p:sp>
        <p:nvSpPr>
          <p:cNvPr id="7" name="Picture Placeholder 6">
            <a:extLst>
              <a:ext uri="{FF2B5EF4-FFF2-40B4-BE49-F238E27FC236}">
                <a16:creationId xmlns:a16="http://schemas.microsoft.com/office/drawing/2014/main" id="{DDBF677F-3DD3-4257-80C7-02C6745FADA1}"/>
              </a:ext>
            </a:extLst>
          </p:cNvPr>
          <p:cNvSpPr>
            <a:spLocks noGrp="1"/>
          </p:cNvSpPr>
          <p:nvPr>
            <p:ph type="pic" sz="quarter" idx="18"/>
          </p:nvPr>
        </p:nvSpPr>
        <p:spPr>
          <a:xfrm>
            <a:off x="9488556" y="6520344"/>
            <a:ext cx="2703443" cy="334903"/>
          </a:xfrm>
        </p:spPr>
      </p:sp>
      <p:sp>
        <p:nvSpPr>
          <p:cNvPr id="9" name="Picture Placeholder 8">
            <a:extLst>
              <a:ext uri="{FF2B5EF4-FFF2-40B4-BE49-F238E27FC236}">
                <a16:creationId xmlns:a16="http://schemas.microsoft.com/office/drawing/2014/main" id="{C330D9A1-4E57-47C6-8EF7-3307FCFFFF21}"/>
              </a:ext>
            </a:extLst>
          </p:cNvPr>
          <p:cNvSpPr>
            <a:spLocks noGrp="1"/>
          </p:cNvSpPr>
          <p:nvPr>
            <p:ph type="pic" sz="quarter" idx="20"/>
          </p:nvPr>
        </p:nvSpPr>
        <p:spPr/>
      </p:sp>
      <p:sp>
        <p:nvSpPr>
          <p:cNvPr id="10" name="Text Placeholder 9">
            <a:extLst>
              <a:ext uri="{FF2B5EF4-FFF2-40B4-BE49-F238E27FC236}">
                <a16:creationId xmlns:a16="http://schemas.microsoft.com/office/drawing/2014/main" id="{FF294EEB-6CEE-43DC-B4D5-4597254C9365}"/>
              </a:ext>
            </a:extLst>
          </p:cNvPr>
          <p:cNvSpPr>
            <a:spLocks noGrp="1"/>
          </p:cNvSpPr>
          <p:nvPr>
            <p:ph type="body" sz="quarter" idx="21"/>
          </p:nvPr>
        </p:nvSpPr>
        <p:spPr/>
        <p:txBody>
          <a:bodyPr/>
          <a:lstStyle/>
          <a:p>
            <a:r>
              <a:rPr lang="en-GB" dirty="0"/>
              <a:t>23</a:t>
            </a:r>
          </a:p>
        </p:txBody>
      </p:sp>
      <p:sp>
        <p:nvSpPr>
          <p:cNvPr id="11" name="Text Placeholder 4">
            <a:extLst>
              <a:ext uri="{FF2B5EF4-FFF2-40B4-BE49-F238E27FC236}">
                <a16:creationId xmlns:a16="http://schemas.microsoft.com/office/drawing/2014/main" id="{6DCAAA46-DA75-5A46-B070-593EA23AD70C}"/>
              </a:ext>
            </a:extLst>
          </p:cNvPr>
          <p:cNvSpPr>
            <a:spLocks noGrp="1"/>
          </p:cNvSpPr>
          <p:nvPr>
            <p:ph type="body" sz="quarter" idx="19"/>
          </p:nvPr>
        </p:nvSpPr>
        <p:spPr>
          <a:xfrm>
            <a:off x="9910996" y="6564139"/>
            <a:ext cx="2181299" cy="247311"/>
          </a:xfrm>
        </p:spPr>
        <p:txBody>
          <a:bodyPr/>
          <a:lstStyle/>
          <a:p>
            <a:r>
              <a:rPr lang="en-US" dirty="0"/>
              <a:t>www.c40knowledgehub.org</a:t>
            </a:r>
          </a:p>
        </p:txBody>
      </p:sp>
    </p:spTree>
    <p:extLst>
      <p:ext uri="{BB962C8B-B14F-4D97-AF65-F5344CB8AC3E}">
        <p14:creationId xmlns:p14="http://schemas.microsoft.com/office/powerpoint/2010/main" val="2271598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icture containing outdoor, nature, person, field&#10;&#10;Description automatically generated">
            <a:extLst>
              <a:ext uri="{FF2B5EF4-FFF2-40B4-BE49-F238E27FC236}">
                <a16:creationId xmlns:a16="http://schemas.microsoft.com/office/drawing/2014/main" id="{6E76EF95-A2C6-4441-ADE6-94F840ABAC9C}"/>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4" name="Picture Placeholder 3">
            <a:extLst>
              <a:ext uri="{FF2B5EF4-FFF2-40B4-BE49-F238E27FC236}">
                <a16:creationId xmlns:a16="http://schemas.microsoft.com/office/drawing/2014/main" id="{0A4C4A72-B778-9046-8CC9-D0F4D0409B85}"/>
              </a:ext>
            </a:extLst>
          </p:cNvPr>
          <p:cNvSpPr>
            <a:spLocks noGrp="1"/>
          </p:cNvSpPr>
          <p:nvPr>
            <p:ph type="pic" sz="quarter" idx="20"/>
          </p:nvPr>
        </p:nvSpPr>
        <p:spPr/>
      </p:sp>
      <p:sp>
        <p:nvSpPr>
          <p:cNvPr id="5" name="Text Placeholder 4">
            <a:extLst>
              <a:ext uri="{FF2B5EF4-FFF2-40B4-BE49-F238E27FC236}">
                <a16:creationId xmlns:a16="http://schemas.microsoft.com/office/drawing/2014/main" id="{FE1AFC7A-F3A2-1F49-ABF7-9014E4BE8E0F}"/>
              </a:ext>
            </a:extLst>
          </p:cNvPr>
          <p:cNvSpPr>
            <a:spLocks noGrp="1"/>
          </p:cNvSpPr>
          <p:nvPr>
            <p:ph type="body" sz="quarter" idx="21"/>
          </p:nvPr>
        </p:nvSpPr>
        <p:spPr/>
        <p:txBody>
          <a:bodyPr/>
          <a:lstStyle/>
          <a:p>
            <a:r>
              <a:rPr lang="en-US" dirty="0"/>
              <a:t>24</a:t>
            </a:r>
          </a:p>
        </p:txBody>
      </p:sp>
      <p:sp>
        <p:nvSpPr>
          <p:cNvPr id="8" name="Title 16">
            <a:extLst>
              <a:ext uri="{FF2B5EF4-FFF2-40B4-BE49-F238E27FC236}">
                <a16:creationId xmlns:a16="http://schemas.microsoft.com/office/drawing/2014/main" id="{713D7F2A-216C-BB40-B1EB-EF89E7BCD8BA}"/>
              </a:ext>
            </a:extLst>
          </p:cNvPr>
          <p:cNvSpPr>
            <a:spLocks noGrp="1"/>
          </p:cNvSpPr>
          <p:nvPr>
            <p:ph type="ctrTitle"/>
          </p:nvPr>
        </p:nvSpPr>
        <p:spPr>
          <a:xfrm>
            <a:off x="6096000" y="903243"/>
            <a:ext cx="4779119" cy="1281196"/>
          </a:xfrm>
        </p:spPr>
        <p:txBody>
          <a:bodyPr lIns="91440" tIns="45720" rIns="91440" bIns="45720" anchor="t">
            <a:normAutofit/>
          </a:bodyPr>
          <a:lstStyle/>
          <a:p>
            <a:r>
              <a:rPr lang="en-US" dirty="0">
                <a:solidFill>
                  <a:schemeClr val="tx1"/>
                </a:solidFill>
                <a:latin typeface="Franklin Gothic Demi"/>
              </a:rPr>
              <a:t>2nd Workshop: </a:t>
            </a:r>
            <a:br>
              <a:rPr lang="en-US" dirty="0">
                <a:solidFill>
                  <a:schemeClr val="tx1"/>
                </a:solidFill>
                <a:latin typeface="Franklin Gothic Demi"/>
              </a:rPr>
            </a:br>
            <a:r>
              <a:rPr lang="en-US" dirty="0">
                <a:solidFill>
                  <a:schemeClr val="tx1"/>
                </a:solidFill>
                <a:latin typeface="Franklin Gothic Demi"/>
              </a:rPr>
              <a:t>Indicator’s Selection</a:t>
            </a:r>
            <a:endParaRPr lang="en-US" dirty="0">
              <a:solidFill>
                <a:schemeClr val="tx1"/>
              </a:solidFill>
            </a:endParaRPr>
          </a:p>
        </p:txBody>
      </p:sp>
      <p:sp>
        <p:nvSpPr>
          <p:cNvPr id="3" name="Picture Placeholder 2">
            <a:extLst>
              <a:ext uri="{FF2B5EF4-FFF2-40B4-BE49-F238E27FC236}">
                <a16:creationId xmlns:a16="http://schemas.microsoft.com/office/drawing/2014/main" id="{C95B0A71-316B-C740-A9F8-AF1D847D041B}"/>
              </a:ext>
            </a:extLst>
          </p:cNvPr>
          <p:cNvSpPr>
            <a:spLocks noGrp="1"/>
          </p:cNvSpPr>
          <p:nvPr>
            <p:ph type="pic" sz="quarter" idx="16"/>
          </p:nvPr>
        </p:nvSpPr>
        <p:spPr>
          <a:xfrm rot="16200000">
            <a:off x="6385383" y="1042191"/>
            <a:ext cx="5724144" cy="5889093"/>
          </a:xfrm>
          <a:solidFill>
            <a:srgbClr val="09CF62">
              <a:alpha val="40000"/>
            </a:srgbClr>
          </a:solidFill>
        </p:spPr>
      </p:sp>
    </p:spTree>
    <p:extLst>
      <p:ext uri="{BB962C8B-B14F-4D97-AF65-F5344CB8AC3E}">
        <p14:creationId xmlns:p14="http://schemas.microsoft.com/office/powerpoint/2010/main" val="2387267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1F35E4-6090-384E-B1C8-1A312856EB1C}"/>
              </a:ext>
            </a:extLst>
          </p:cNvPr>
          <p:cNvSpPr>
            <a:spLocks noGrp="1"/>
          </p:cNvSpPr>
          <p:nvPr>
            <p:ph type="ctrTitle"/>
          </p:nvPr>
        </p:nvSpPr>
        <p:spPr>
          <a:xfrm>
            <a:off x="299738" y="370769"/>
            <a:ext cx="6601803" cy="609424"/>
          </a:xfrm>
        </p:spPr>
        <p:txBody>
          <a:bodyPr anchor="t"/>
          <a:lstStyle/>
          <a:p>
            <a:r>
              <a:rPr lang="en-US" b="0" dirty="0"/>
              <a:t>Indicator’s Selection: Overview</a:t>
            </a:r>
          </a:p>
        </p:txBody>
      </p:sp>
      <p:sp>
        <p:nvSpPr>
          <p:cNvPr id="9" name="Picture Placeholder 8">
            <a:extLst>
              <a:ext uri="{FF2B5EF4-FFF2-40B4-BE49-F238E27FC236}">
                <a16:creationId xmlns:a16="http://schemas.microsoft.com/office/drawing/2014/main" id="{469DD986-C26F-5343-B657-C00974BC1E67}"/>
              </a:ext>
            </a:extLst>
          </p:cNvPr>
          <p:cNvSpPr>
            <a:spLocks noGrp="1"/>
          </p:cNvSpPr>
          <p:nvPr>
            <p:ph type="pic" sz="quarter" idx="20"/>
          </p:nvPr>
        </p:nvSpPr>
        <p:spPr>
          <a:xfrm>
            <a:off x="9515060" y="6520344"/>
            <a:ext cx="2676939" cy="334903"/>
          </a:xfrm>
        </p:spPr>
      </p:sp>
      <p:sp>
        <p:nvSpPr>
          <p:cNvPr id="13" name="Picture Placeholder 12">
            <a:extLst>
              <a:ext uri="{FF2B5EF4-FFF2-40B4-BE49-F238E27FC236}">
                <a16:creationId xmlns:a16="http://schemas.microsoft.com/office/drawing/2014/main" id="{E08AE269-33A0-984C-9307-4A8E519A8342}"/>
              </a:ext>
            </a:extLst>
          </p:cNvPr>
          <p:cNvSpPr>
            <a:spLocks noGrp="1"/>
          </p:cNvSpPr>
          <p:nvPr>
            <p:ph type="pic" sz="quarter" idx="26"/>
          </p:nvPr>
        </p:nvSpPr>
        <p:spPr/>
      </p:sp>
      <p:sp>
        <p:nvSpPr>
          <p:cNvPr id="14" name="Text Placeholder 13">
            <a:extLst>
              <a:ext uri="{FF2B5EF4-FFF2-40B4-BE49-F238E27FC236}">
                <a16:creationId xmlns:a16="http://schemas.microsoft.com/office/drawing/2014/main" id="{46D8FE74-8760-634E-A9C2-E9BB5FC9DE8E}"/>
              </a:ext>
            </a:extLst>
          </p:cNvPr>
          <p:cNvSpPr>
            <a:spLocks noGrp="1"/>
          </p:cNvSpPr>
          <p:nvPr>
            <p:ph type="body" sz="quarter" idx="27"/>
          </p:nvPr>
        </p:nvSpPr>
        <p:spPr/>
        <p:txBody>
          <a:bodyPr/>
          <a:lstStyle/>
          <a:p>
            <a:r>
              <a:rPr lang="en-US" dirty="0"/>
              <a:t>25</a:t>
            </a:r>
          </a:p>
        </p:txBody>
      </p:sp>
      <p:sp>
        <p:nvSpPr>
          <p:cNvPr id="15" name="Speech Bubble: Rectangle with Corners Rounded 14">
            <a:extLst>
              <a:ext uri="{FF2B5EF4-FFF2-40B4-BE49-F238E27FC236}">
                <a16:creationId xmlns:a16="http://schemas.microsoft.com/office/drawing/2014/main" id="{03E2FEB0-BAB7-A14D-8BEB-597AD93852B9}"/>
              </a:ext>
            </a:extLst>
          </p:cNvPr>
          <p:cNvSpPr/>
          <p:nvPr/>
        </p:nvSpPr>
        <p:spPr>
          <a:xfrm>
            <a:off x="8134452" y="85660"/>
            <a:ext cx="2870096" cy="974359"/>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Franklin Gothic Book" panose="020B0503020102020204" pitchFamily="34" charset="0"/>
                <a:cs typeface="Calibri"/>
              </a:rPr>
              <a:t>Users need to tailor the list of participants to their context</a:t>
            </a:r>
          </a:p>
        </p:txBody>
      </p:sp>
      <p:sp>
        <p:nvSpPr>
          <p:cNvPr id="16" name="Rectangle: Rounded Corners 6">
            <a:extLst>
              <a:ext uri="{FF2B5EF4-FFF2-40B4-BE49-F238E27FC236}">
                <a16:creationId xmlns:a16="http://schemas.microsoft.com/office/drawing/2014/main" id="{63A9B98C-9C1E-654A-92F9-7BF2381F4952}"/>
              </a:ext>
            </a:extLst>
          </p:cNvPr>
          <p:cNvSpPr/>
          <p:nvPr/>
        </p:nvSpPr>
        <p:spPr>
          <a:xfrm>
            <a:off x="302890" y="1211495"/>
            <a:ext cx="2548327" cy="5196589"/>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GB" dirty="0">
              <a:ea typeface="+mn-lt"/>
              <a:cs typeface="+mn-lt"/>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cs typeface="Calibri"/>
            </a:endParaRPr>
          </a:p>
        </p:txBody>
      </p:sp>
      <p:sp>
        <p:nvSpPr>
          <p:cNvPr id="17" name="Rectangle 16">
            <a:extLst>
              <a:ext uri="{FF2B5EF4-FFF2-40B4-BE49-F238E27FC236}">
                <a16:creationId xmlns:a16="http://schemas.microsoft.com/office/drawing/2014/main" id="{0E8862BA-A45E-9842-B78D-BDDD4E2D48F9}"/>
              </a:ext>
            </a:extLst>
          </p:cNvPr>
          <p:cNvSpPr/>
          <p:nvPr/>
        </p:nvSpPr>
        <p:spPr>
          <a:xfrm>
            <a:off x="651012" y="1402545"/>
            <a:ext cx="1852082" cy="973666"/>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Franklin Gothic Book"/>
                <a:cs typeface="Calibri"/>
              </a:rPr>
              <a:t>Suggested information sources  </a:t>
            </a:r>
            <a:endParaRPr lang="en-GB" dirty="0">
              <a:latin typeface="Franklin Gothic Book"/>
            </a:endParaRPr>
          </a:p>
        </p:txBody>
      </p:sp>
      <p:sp>
        <p:nvSpPr>
          <p:cNvPr id="18" name="TextBox 17">
            <a:extLst>
              <a:ext uri="{FF2B5EF4-FFF2-40B4-BE49-F238E27FC236}">
                <a16:creationId xmlns:a16="http://schemas.microsoft.com/office/drawing/2014/main" id="{58894D72-B224-4E4A-A6BC-1793E65CF263}"/>
              </a:ext>
            </a:extLst>
          </p:cNvPr>
          <p:cNvSpPr txBox="1"/>
          <p:nvPr/>
        </p:nvSpPr>
        <p:spPr>
          <a:xfrm>
            <a:off x="422411" y="2546211"/>
            <a:ext cx="2309284"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a:rPr>
              <a:t>MER Guidance &amp; Example Annex</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a:rPr>
              <a:t>MER Indicator Matrix User Guide</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a:rPr>
              <a:t>CAP MER Summary &amp; Introduction</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a:rPr>
              <a:t>Toolkit for Equitable Impacts</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a:rPr>
              <a:t>Inclusive Climate Action Indicators Module &amp; Database </a:t>
            </a:r>
          </a:p>
        </p:txBody>
      </p:sp>
      <p:sp>
        <p:nvSpPr>
          <p:cNvPr id="19" name="Rectangle: Rounded Corners 8">
            <a:extLst>
              <a:ext uri="{FF2B5EF4-FFF2-40B4-BE49-F238E27FC236}">
                <a16:creationId xmlns:a16="http://schemas.microsoft.com/office/drawing/2014/main" id="{887FE112-7520-8C43-AF86-5BDF6E85ABA9}"/>
              </a:ext>
            </a:extLst>
          </p:cNvPr>
          <p:cNvSpPr/>
          <p:nvPr/>
        </p:nvSpPr>
        <p:spPr>
          <a:xfrm>
            <a:off x="5909449" y="1211495"/>
            <a:ext cx="2680542" cy="5196589"/>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GB" dirty="0">
              <a:ea typeface="+mn-lt"/>
              <a:cs typeface="+mn-lt"/>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cs typeface="Calibri"/>
            </a:endParaRPr>
          </a:p>
        </p:txBody>
      </p:sp>
      <p:sp>
        <p:nvSpPr>
          <p:cNvPr id="20" name="Rectangle 19">
            <a:extLst>
              <a:ext uri="{FF2B5EF4-FFF2-40B4-BE49-F238E27FC236}">
                <a16:creationId xmlns:a16="http://schemas.microsoft.com/office/drawing/2014/main" id="{37B7B737-D32D-FB47-B059-9197BBB6CB3F}"/>
              </a:ext>
            </a:extLst>
          </p:cNvPr>
          <p:cNvSpPr/>
          <p:nvPr/>
        </p:nvSpPr>
        <p:spPr>
          <a:xfrm>
            <a:off x="6282370" y="1402545"/>
            <a:ext cx="1852082" cy="973666"/>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cs typeface="Calibri"/>
              </a:rPr>
              <a:t>Proposed Agenda</a:t>
            </a:r>
            <a:endParaRPr lang="en-GB" dirty="0">
              <a:latin typeface="Franklin Gothic Book"/>
            </a:endParaRPr>
          </a:p>
        </p:txBody>
      </p:sp>
      <p:sp>
        <p:nvSpPr>
          <p:cNvPr id="21" name="TextBox 20">
            <a:extLst>
              <a:ext uri="{FF2B5EF4-FFF2-40B4-BE49-F238E27FC236}">
                <a16:creationId xmlns:a16="http://schemas.microsoft.com/office/drawing/2014/main" id="{933181A8-8CF7-2C4D-B009-2691AB92D0A0}"/>
              </a:ext>
            </a:extLst>
          </p:cNvPr>
          <p:cNvSpPr txBox="1"/>
          <p:nvPr/>
        </p:nvSpPr>
        <p:spPr>
          <a:xfrm>
            <a:off x="6063785" y="2423101"/>
            <a:ext cx="2289251"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Introduction and general overview</a:t>
            </a:r>
          </a:p>
          <a:p>
            <a:pPr marL="285750" indent="-285750">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Current indicators &amp;  wider benefits</a:t>
            </a:r>
          </a:p>
          <a:p>
            <a:pPr marL="285750" indent="-285750">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Identify indicators</a:t>
            </a:r>
          </a:p>
          <a:p>
            <a:pPr marL="285750" indent="-285750">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GAP analysis</a:t>
            </a:r>
          </a:p>
          <a:p>
            <a:pPr marL="285750" indent="-285750">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Group presentation</a:t>
            </a:r>
          </a:p>
          <a:p>
            <a:pPr marL="285750" indent="-285750">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Reporting</a:t>
            </a:r>
          </a:p>
          <a:p>
            <a:pPr marL="285750" indent="-285750">
              <a:buFont typeface="Wingdings" pitchFamily="2" charset="2"/>
              <a:buChar char="§"/>
            </a:pPr>
            <a:endParaRPr lang="en-GB" sz="16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600" dirty="0">
                <a:solidFill>
                  <a:schemeClr val="bg1"/>
                </a:solidFill>
                <a:latin typeface="Franklin Gothic Book" panose="020B0503020102020204" pitchFamily="34" charset="0"/>
                <a:cs typeface="Calibri"/>
              </a:rPr>
              <a:t>Feedback &amp; Conclusion</a:t>
            </a:r>
          </a:p>
        </p:txBody>
      </p:sp>
      <p:sp>
        <p:nvSpPr>
          <p:cNvPr id="22" name="Rectangle: Rounded Corners 7">
            <a:extLst>
              <a:ext uri="{FF2B5EF4-FFF2-40B4-BE49-F238E27FC236}">
                <a16:creationId xmlns:a16="http://schemas.microsoft.com/office/drawing/2014/main" id="{FCACD5D6-07B5-BA43-B1B2-8E9F66434ED1}"/>
              </a:ext>
            </a:extLst>
          </p:cNvPr>
          <p:cNvSpPr/>
          <p:nvPr/>
        </p:nvSpPr>
        <p:spPr>
          <a:xfrm>
            <a:off x="3139223" y="1211495"/>
            <a:ext cx="2548327" cy="5196589"/>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GB" dirty="0">
              <a:ea typeface="+mn-lt"/>
              <a:cs typeface="+mn-lt"/>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cs typeface="Calibri"/>
            </a:endParaRPr>
          </a:p>
        </p:txBody>
      </p:sp>
      <p:sp>
        <p:nvSpPr>
          <p:cNvPr id="23" name="Rectangle 22">
            <a:extLst>
              <a:ext uri="{FF2B5EF4-FFF2-40B4-BE49-F238E27FC236}">
                <a16:creationId xmlns:a16="http://schemas.microsoft.com/office/drawing/2014/main" id="{5D009168-FF98-5747-AC6E-CC8BDAB4BECD}"/>
              </a:ext>
            </a:extLst>
          </p:cNvPr>
          <p:cNvSpPr/>
          <p:nvPr/>
        </p:nvSpPr>
        <p:spPr>
          <a:xfrm>
            <a:off x="3479800" y="1402545"/>
            <a:ext cx="1852082" cy="973666"/>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cs typeface="Calibri"/>
              </a:rPr>
              <a:t>Purpose of the workshop</a:t>
            </a:r>
            <a:endParaRPr lang="en-GB" dirty="0">
              <a:latin typeface="Franklin Gothic Book"/>
            </a:endParaRPr>
          </a:p>
        </p:txBody>
      </p:sp>
      <p:sp>
        <p:nvSpPr>
          <p:cNvPr id="24" name="TextBox 23">
            <a:extLst>
              <a:ext uri="{FF2B5EF4-FFF2-40B4-BE49-F238E27FC236}">
                <a16:creationId xmlns:a16="http://schemas.microsoft.com/office/drawing/2014/main" id="{BAABDFEE-2B10-1C45-A6AF-C5CF39C3B223}"/>
              </a:ext>
            </a:extLst>
          </p:cNvPr>
          <p:cNvSpPr txBox="1"/>
          <p:nvPr/>
        </p:nvSpPr>
        <p:spPr>
          <a:xfrm>
            <a:off x="3285551" y="2592379"/>
            <a:ext cx="2240580"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bg1"/>
                </a:solidFill>
                <a:latin typeface="Franklin Gothic Book" panose="020B0503020102020204" pitchFamily="34" charset="0"/>
                <a:ea typeface="+mn-lt"/>
                <a:cs typeface="+mn-lt"/>
              </a:rPr>
              <a:t>The aim of this workshop is to understand the ‘result chain’ process to define indicators, to identify current and missing city’s indicators, underline the potential wider benefits related to the prioritized actions and to have an initial overview of the reporting process.</a:t>
            </a:r>
            <a:endParaRPr lang="en-GB" sz="1600" dirty="0">
              <a:cs typeface="Calibri"/>
            </a:endParaRPr>
          </a:p>
        </p:txBody>
      </p:sp>
      <p:sp>
        <p:nvSpPr>
          <p:cNvPr id="25" name="Rectangle: Rounded Corners 9">
            <a:extLst>
              <a:ext uri="{FF2B5EF4-FFF2-40B4-BE49-F238E27FC236}">
                <a16:creationId xmlns:a16="http://schemas.microsoft.com/office/drawing/2014/main" id="{9F44C621-E1CF-BE47-97DD-918C27AE2293}"/>
              </a:ext>
            </a:extLst>
          </p:cNvPr>
          <p:cNvSpPr/>
          <p:nvPr/>
        </p:nvSpPr>
        <p:spPr>
          <a:xfrm>
            <a:off x="8811891" y="1211495"/>
            <a:ext cx="2573310" cy="5196589"/>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GB" dirty="0">
              <a:ea typeface="+mn-lt"/>
              <a:cs typeface="+mn-lt"/>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latin typeface="Franklin Gothic Medium"/>
              <a:cs typeface="Calibri"/>
            </a:endParaRPr>
          </a:p>
          <a:p>
            <a:pPr algn="ctr"/>
            <a:endParaRPr lang="en-GB" dirty="0">
              <a:cs typeface="Calibri"/>
            </a:endParaRPr>
          </a:p>
        </p:txBody>
      </p:sp>
      <p:sp>
        <p:nvSpPr>
          <p:cNvPr id="26" name="TextBox 25">
            <a:extLst>
              <a:ext uri="{FF2B5EF4-FFF2-40B4-BE49-F238E27FC236}">
                <a16:creationId xmlns:a16="http://schemas.microsoft.com/office/drawing/2014/main" id="{5834819A-74C9-034D-8136-4910DD6EC6D3}"/>
              </a:ext>
            </a:extLst>
          </p:cNvPr>
          <p:cNvSpPr txBox="1"/>
          <p:nvPr/>
        </p:nvSpPr>
        <p:spPr>
          <a:xfrm>
            <a:off x="8975654" y="2587423"/>
            <a:ext cx="2245783" cy="3754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pitchFamily="2" charset="2"/>
              <a:buChar char="§"/>
            </a:pPr>
            <a:r>
              <a:rPr lang="en-GB" sz="1700" dirty="0">
                <a:solidFill>
                  <a:schemeClr val="bg1"/>
                </a:solidFill>
                <a:latin typeface="Franklin Gothic Book" panose="020B0503020102020204" pitchFamily="34" charset="0"/>
                <a:cs typeface="Calibri"/>
              </a:rPr>
              <a:t>City advisor/ CAP core team manager</a:t>
            </a:r>
          </a:p>
          <a:p>
            <a:pPr marL="285750" indent="-285750">
              <a:buFont typeface="Wingdings" pitchFamily="2" charset="2"/>
              <a:buChar char="§"/>
            </a:pPr>
            <a:endParaRPr lang="en-GB" sz="17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700" dirty="0">
                <a:solidFill>
                  <a:schemeClr val="bg1"/>
                </a:solidFill>
                <a:latin typeface="Franklin Gothic Book" panose="020B0503020102020204" pitchFamily="34" charset="0"/>
                <a:cs typeface="Calibri"/>
              </a:rPr>
              <a:t>CAP focal team/climate change &amp; sustainability department</a:t>
            </a:r>
          </a:p>
          <a:p>
            <a:pPr marL="285750" indent="-285750">
              <a:buFont typeface="Wingdings" pitchFamily="2" charset="2"/>
              <a:buChar char="§"/>
            </a:pPr>
            <a:endParaRPr lang="en-GB" sz="1700" dirty="0">
              <a:solidFill>
                <a:schemeClr val="bg1"/>
              </a:solidFill>
              <a:latin typeface="Franklin Gothic Book" panose="020B0503020102020204" pitchFamily="34" charset="0"/>
              <a:cs typeface="Calibri"/>
            </a:endParaRPr>
          </a:p>
          <a:p>
            <a:pPr marL="285750" indent="-285750">
              <a:buFont typeface="Wingdings" pitchFamily="2" charset="2"/>
              <a:buChar char="§"/>
            </a:pPr>
            <a:r>
              <a:rPr lang="en-GB" sz="1700" dirty="0">
                <a:solidFill>
                  <a:schemeClr val="bg1"/>
                </a:solidFill>
                <a:latin typeface="Franklin Gothic Book" panose="020B0503020102020204" pitchFamily="34" charset="0"/>
                <a:cs typeface="Calibri"/>
              </a:rPr>
              <a:t>Technical department/data providers/ sectoral departments</a:t>
            </a:r>
            <a:endParaRPr lang="en-GB" sz="1700" dirty="0">
              <a:cs typeface="Calibri"/>
            </a:endParaRPr>
          </a:p>
        </p:txBody>
      </p:sp>
      <p:sp>
        <p:nvSpPr>
          <p:cNvPr id="27" name="Rectangle 26">
            <a:extLst>
              <a:ext uri="{FF2B5EF4-FFF2-40B4-BE49-F238E27FC236}">
                <a16:creationId xmlns:a16="http://schemas.microsoft.com/office/drawing/2014/main" id="{4A4D46D2-990D-AF48-A26A-AC53437A0DB2}"/>
              </a:ext>
            </a:extLst>
          </p:cNvPr>
          <p:cNvSpPr/>
          <p:nvPr/>
        </p:nvSpPr>
        <p:spPr>
          <a:xfrm>
            <a:off x="9172504" y="1402545"/>
            <a:ext cx="1852082" cy="973666"/>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cs typeface="Calibri"/>
              </a:rPr>
              <a:t>List of participants</a:t>
            </a:r>
            <a:endParaRPr lang="en-GB" dirty="0">
              <a:latin typeface="Franklin Gothic Book"/>
            </a:endParaRPr>
          </a:p>
        </p:txBody>
      </p:sp>
      <p:sp>
        <p:nvSpPr>
          <p:cNvPr id="28" name="Text Placeholder 4">
            <a:extLst>
              <a:ext uri="{FF2B5EF4-FFF2-40B4-BE49-F238E27FC236}">
                <a16:creationId xmlns:a16="http://schemas.microsoft.com/office/drawing/2014/main" id="{84492B98-3C1C-A04A-9CC6-2B0F208FA0DC}"/>
              </a:ext>
            </a:extLst>
          </p:cNvPr>
          <p:cNvSpPr>
            <a:spLocks noGrp="1"/>
          </p:cNvSpPr>
          <p:nvPr>
            <p:ph type="body" sz="quarter" idx="21"/>
          </p:nvPr>
        </p:nvSpPr>
        <p:spPr>
          <a:xfrm>
            <a:off x="9967944" y="6585882"/>
            <a:ext cx="1932508" cy="169962"/>
          </a:xfrm>
        </p:spPr>
        <p:txBody>
          <a:bodyPr/>
          <a:lstStyle/>
          <a:p>
            <a:r>
              <a:rPr lang="en-US" dirty="0"/>
              <a:t>www.c40knowledgehub.org</a:t>
            </a:r>
          </a:p>
        </p:txBody>
      </p:sp>
    </p:spTree>
    <p:extLst>
      <p:ext uri="{BB962C8B-B14F-4D97-AF65-F5344CB8AC3E}">
        <p14:creationId xmlns:p14="http://schemas.microsoft.com/office/powerpoint/2010/main" val="590964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2D550D-9021-B945-ADA4-9076C0CB07D6}"/>
              </a:ext>
            </a:extLst>
          </p:cNvPr>
          <p:cNvSpPr>
            <a:spLocks noGrp="1"/>
          </p:cNvSpPr>
          <p:nvPr>
            <p:ph type="pic" sz="quarter" idx="18"/>
          </p:nvPr>
        </p:nvSpPr>
        <p:spPr>
          <a:xfrm>
            <a:off x="9475304" y="6520344"/>
            <a:ext cx="2716696" cy="334903"/>
          </a:xfrm>
        </p:spPr>
      </p:sp>
      <p:sp>
        <p:nvSpPr>
          <p:cNvPr id="9" name="Picture Placeholder 8">
            <a:extLst>
              <a:ext uri="{FF2B5EF4-FFF2-40B4-BE49-F238E27FC236}">
                <a16:creationId xmlns:a16="http://schemas.microsoft.com/office/drawing/2014/main" id="{D4ECDEAA-A328-3344-98DF-2D7A41A02E44}"/>
              </a:ext>
            </a:extLst>
          </p:cNvPr>
          <p:cNvSpPr>
            <a:spLocks noGrp="1"/>
          </p:cNvSpPr>
          <p:nvPr>
            <p:ph type="pic" sz="quarter" idx="20"/>
          </p:nvPr>
        </p:nvSpPr>
        <p:spPr/>
      </p:sp>
      <p:sp>
        <p:nvSpPr>
          <p:cNvPr id="10" name="Text Placeholder 9">
            <a:extLst>
              <a:ext uri="{FF2B5EF4-FFF2-40B4-BE49-F238E27FC236}">
                <a16:creationId xmlns:a16="http://schemas.microsoft.com/office/drawing/2014/main" id="{6CDA1116-0B46-7F4E-AD48-605CDA2088B1}"/>
              </a:ext>
            </a:extLst>
          </p:cNvPr>
          <p:cNvSpPr>
            <a:spLocks noGrp="1"/>
          </p:cNvSpPr>
          <p:nvPr>
            <p:ph type="body" sz="quarter" idx="21"/>
          </p:nvPr>
        </p:nvSpPr>
        <p:spPr/>
        <p:txBody>
          <a:bodyPr/>
          <a:lstStyle/>
          <a:p>
            <a:r>
              <a:rPr lang="en-US" dirty="0"/>
              <a:t>26</a:t>
            </a:r>
          </a:p>
        </p:txBody>
      </p:sp>
      <p:sp>
        <p:nvSpPr>
          <p:cNvPr id="11" name="Title 2">
            <a:extLst>
              <a:ext uri="{FF2B5EF4-FFF2-40B4-BE49-F238E27FC236}">
                <a16:creationId xmlns:a16="http://schemas.microsoft.com/office/drawing/2014/main" id="{612E9132-23DC-E947-B586-CFC1FD6FC5D1}"/>
              </a:ext>
            </a:extLst>
          </p:cNvPr>
          <p:cNvSpPr>
            <a:spLocks noGrp="1"/>
          </p:cNvSpPr>
          <p:nvPr>
            <p:ph type="ctrTitle"/>
          </p:nvPr>
        </p:nvSpPr>
        <p:spPr>
          <a:xfrm>
            <a:off x="180436" y="151625"/>
            <a:ext cx="9901168" cy="532695"/>
          </a:xfrm>
        </p:spPr>
        <p:txBody>
          <a:bodyPr anchor="t">
            <a:noAutofit/>
          </a:bodyPr>
          <a:lstStyle/>
          <a:p>
            <a:r>
              <a:rPr lang="en-US" b="0" dirty="0"/>
              <a:t>Indicator’s Selection: Proposed Overall Agenda</a:t>
            </a:r>
          </a:p>
        </p:txBody>
      </p:sp>
      <p:graphicFrame>
        <p:nvGraphicFramePr>
          <p:cNvPr id="12" name="Table 14">
            <a:extLst>
              <a:ext uri="{FF2B5EF4-FFF2-40B4-BE49-F238E27FC236}">
                <a16:creationId xmlns:a16="http://schemas.microsoft.com/office/drawing/2014/main" id="{56982BAF-EC86-3C41-B2A8-5C80E50A480F}"/>
              </a:ext>
            </a:extLst>
          </p:cNvPr>
          <p:cNvGraphicFramePr>
            <a:graphicFrameLocks noGrp="1"/>
          </p:cNvGraphicFramePr>
          <p:nvPr>
            <p:extLst>
              <p:ext uri="{D42A27DB-BD31-4B8C-83A1-F6EECF244321}">
                <p14:modId xmlns:p14="http://schemas.microsoft.com/office/powerpoint/2010/main" val="3263625055"/>
              </p:ext>
            </p:extLst>
          </p:nvPr>
        </p:nvGraphicFramePr>
        <p:xfrm>
          <a:off x="180437" y="701656"/>
          <a:ext cx="11589145" cy="5305649"/>
        </p:xfrm>
        <a:graphic>
          <a:graphicData uri="http://schemas.openxmlformats.org/drawingml/2006/table">
            <a:tbl>
              <a:tblPr firstRow="1" bandRow="1">
                <a:tableStyleId>{F5AB1C69-6EDB-4FF4-983F-18BD219EF322}</a:tableStyleId>
              </a:tblPr>
              <a:tblGrid>
                <a:gridCol w="488160">
                  <a:extLst>
                    <a:ext uri="{9D8B030D-6E8A-4147-A177-3AD203B41FA5}">
                      <a16:colId xmlns:a16="http://schemas.microsoft.com/office/drawing/2014/main" val="304274278"/>
                    </a:ext>
                  </a:extLst>
                </a:gridCol>
                <a:gridCol w="2426180">
                  <a:extLst>
                    <a:ext uri="{9D8B030D-6E8A-4147-A177-3AD203B41FA5}">
                      <a16:colId xmlns:a16="http://schemas.microsoft.com/office/drawing/2014/main" val="2502368907"/>
                    </a:ext>
                  </a:extLst>
                </a:gridCol>
                <a:gridCol w="4439637">
                  <a:extLst>
                    <a:ext uri="{9D8B030D-6E8A-4147-A177-3AD203B41FA5}">
                      <a16:colId xmlns:a16="http://schemas.microsoft.com/office/drawing/2014/main" val="410266381"/>
                    </a:ext>
                  </a:extLst>
                </a:gridCol>
                <a:gridCol w="1878120">
                  <a:extLst>
                    <a:ext uri="{9D8B030D-6E8A-4147-A177-3AD203B41FA5}">
                      <a16:colId xmlns:a16="http://schemas.microsoft.com/office/drawing/2014/main" val="3840474758"/>
                    </a:ext>
                  </a:extLst>
                </a:gridCol>
                <a:gridCol w="2357048">
                  <a:extLst>
                    <a:ext uri="{9D8B030D-6E8A-4147-A177-3AD203B41FA5}">
                      <a16:colId xmlns:a16="http://schemas.microsoft.com/office/drawing/2014/main" val="703791463"/>
                    </a:ext>
                  </a:extLst>
                </a:gridCol>
              </a:tblGrid>
              <a:tr h="462058">
                <a:tc>
                  <a:txBody>
                    <a:bodyPr/>
                    <a:lstStyle/>
                    <a:p>
                      <a:pPr algn="ctr"/>
                      <a:r>
                        <a:rPr lang="en-US" sz="1800" dirty="0">
                          <a:latin typeface="Franklin Gothic Book" panose="020B0503020102020204" pitchFamily="34" charset="0"/>
                        </a:rPr>
                        <a:t>#</a:t>
                      </a:r>
                    </a:p>
                  </a:txBody>
                  <a:tcPr anchor="ctr">
                    <a:solidFill>
                      <a:srgbClr val="09CF62"/>
                    </a:solidFill>
                  </a:tcPr>
                </a:tc>
                <a:tc>
                  <a:txBody>
                    <a:bodyPr/>
                    <a:lstStyle/>
                    <a:p>
                      <a:pPr algn="ctr"/>
                      <a:r>
                        <a:rPr lang="en-US" sz="1800" dirty="0">
                          <a:latin typeface="Franklin Gothic Book" panose="020B0503020102020204" pitchFamily="34" charset="0"/>
                        </a:rPr>
                        <a:t>Session’s name</a:t>
                      </a:r>
                    </a:p>
                  </a:txBody>
                  <a:tcPr anchor="ctr">
                    <a:solidFill>
                      <a:srgbClr val="09CF62"/>
                    </a:solidFill>
                  </a:tcPr>
                </a:tc>
                <a:tc>
                  <a:txBody>
                    <a:bodyPr/>
                    <a:lstStyle/>
                    <a:p>
                      <a:pPr algn="ctr"/>
                      <a:r>
                        <a:rPr lang="en-US" sz="1800" dirty="0">
                          <a:latin typeface="Franklin Gothic Book" panose="020B0503020102020204" pitchFamily="34" charset="0"/>
                        </a:rPr>
                        <a:t>Session’s focus </a:t>
                      </a:r>
                    </a:p>
                  </a:txBody>
                  <a:tcPr anchor="ctr">
                    <a:solidFill>
                      <a:srgbClr val="09CF62"/>
                    </a:solidFill>
                  </a:tcPr>
                </a:tc>
                <a:tc>
                  <a:txBody>
                    <a:bodyPr/>
                    <a:lstStyle/>
                    <a:p>
                      <a:pPr algn="ctr"/>
                      <a:r>
                        <a:rPr lang="en-US" sz="1800">
                          <a:latin typeface="Franklin Gothic Book" panose="020B0503020102020204" pitchFamily="34" charset="0"/>
                        </a:rPr>
                        <a:t>Time</a:t>
                      </a:r>
                      <a:endParaRPr lang="en-US" sz="1800" dirty="0">
                        <a:latin typeface="Franklin Gothic Book" panose="020B0503020102020204" pitchFamily="34" charset="0"/>
                      </a:endParaRPr>
                    </a:p>
                  </a:txBody>
                  <a:tcPr anchor="ctr">
                    <a:solidFill>
                      <a:srgbClr val="09CF62"/>
                    </a:solidFill>
                  </a:tcPr>
                </a:tc>
                <a:tc>
                  <a:txBody>
                    <a:bodyPr/>
                    <a:lstStyle/>
                    <a:p>
                      <a:pPr algn="ctr"/>
                      <a:r>
                        <a:rPr lang="en-US" sz="1800">
                          <a:latin typeface="Franklin Gothic Book" panose="020B0503020102020204" pitchFamily="34" charset="0"/>
                        </a:rPr>
                        <a:t>Lead</a:t>
                      </a:r>
                      <a:endParaRPr lang="en-US" sz="1800" dirty="0">
                        <a:latin typeface="Franklin Gothic Book" panose="020B0503020102020204" pitchFamily="34" charset="0"/>
                      </a:endParaRPr>
                    </a:p>
                  </a:txBody>
                  <a:tcPr anchor="ctr">
                    <a:solidFill>
                      <a:srgbClr val="09CF62"/>
                    </a:solidFill>
                  </a:tcPr>
                </a:tc>
                <a:extLst>
                  <a:ext uri="{0D108BD9-81ED-4DB2-BD59-A6C34878D82A}">
                    <a16:rowId xmlns:a16="http://schemas.microsoft.com/office/drawing/2014/main" val="3580727674"/>
                  </a:ext>
                </a:extLst>
              </a:tr>
              <a:tr h="642454">
                <a:tc>
                  <a:txBody>
                    <a:bodyPr/>
                    <a:lstStyle/>
                    <a:p>
                      <a:pPr algn="ctr"/>
                      <a:r>
                        <a:rPr lang="en-US" sz="1400" dirty="0">
                          <a:latin typeface="Franklin Gothic Book" panose="020B0503020102020204" pitchFamily="34" charset="0"/>
                        </a:rPr>
                        <a:t>1 </a:t>
                      </a:r>
                    </a:p>
                  </a:txBody>
                  <a:tcPr anchor="ctr"/>
                </a:tc>
                <a:tc>
                  <a:txBody>
                    <a:bodyPr/>
                    <a:lstStyle/>
                    <a:p>
                      <a:pPr algn="l"/>
                      <a:r>
                        <a:rPr lang="en-US" sz="1400" dirty="0">
                          <a:latin typeface="Franklin Gothic Book" panose="020B0503020102020204" pitchFamily="34" charset="0"/>
                        </a:rPr>
                        <a:t>Introduction and general overview</a:t>
                      </a:r>
                    </a:p>
                  </a:txBody>
                  <a:tcPr anchor="ctr"/>
                </a:tc>
                <a:tc>
                  <a:txBody>
                    <a:bodyPr/>
                    <a:lstStyle/>
                    <a:p>
                      <a:pPr algn="l"/>
                      <a:r>
                        <a:rPr lang="en-US" sz="1400" dirty="0">
                          <a:latin typeface="Franklin Gothic Book" panose="020B0503020102020204" pitchFamily="34" charset="0"/>
                        </a:rPr>
                        <a:t>Workshop’s overview and goals; create a common understanding of the ‘</a:t>
                      </a:r>
                      <a:r>
                        <a:rPr lang="en-US" sz="1400" i="1" dirty="0">
                          <a:latin typeface="Franklin Gothic Book" panose="020B0503020102020204" pitchFamily="34" charset="0"/>
                        </a:rPr>
                        <a:t>technical</a:t>
                      </a:r>
                      <a:r>
                        <a:rPr lang="en-US" sz="1400" dirty="0">
                          <a:latin typeface="Franklin Gothic Book" panose="020B0503020102020204" pitchFamily="34" charset="0"/>
                        </a:rPr>
                        <a:t>’ concepts</a:t>
                      </a:r>
                    </a:p>
                  </a:txBody>
                  <a:tcPr anchor="ctr"/>
                </a:tc>
                <a:tc>
                  <a:txBody>
                    <a:bodyPr/>
                    <a:lstStyle/>
                    <a:p>
                      <a:pPr algn="l"/>
                      <a:r>
                        <a:rPr lang="en-US" sz="1400">
                          <a:latin typeface="Franklin Gothic Book" panose="020B0503020102020204" pitchFamily="34" charset="0"/>
                        </a:rPr>
                        <a:t>55 minutes</a:t>
                      </a:r>
                      <a:endParaRPr lang="en-US" sz="1400" dirty="0">
                        <a:latin typeface="Franklin Gothic Book" panose="020B0503020102020204" pitchFamily="34" charset="0"/>
                      </a:endParaRPr>
                    </a:p>
                  </a:txBody>
                  <a:tcPr anchor="ctr"/>
                </a:tc>
                <a:tc>
                  <a:txBody>
                    <a:bodyPr/>
                    <a:lstStyle/>
                    <a:p>
                      <a:pPr algn="ctr"/>
                      <a:r>
                        <a:rPr lang="en-GB" sz="1400" kern="1200" dirty="0">
                          <a:solidFill>
                            <a:schemeClr val="dk1"/>
                          </a:solidFill>
                          <a:latin typeface="Franklin Gothic Book" panose="020B0503020102020204" pitchFamily="34" charset="0"/>
                          <a:ea typeface="+mn-ea"/>
                          <a:cs typeface="+mn-cs"/>
                        </a:rPr>
                        <a:t>City advisor/CAP core team manager + group activity</a:t>
                      </a:r>
                      <a:endParaRPr lang="en-US" sz="1400" dirty="0">
                        <a:latin typeface="Franklin Gothic Book" panose="020B0503020102020204" pitchFamily="34" charset="0"/>
                      </a:endParaRPr>
                    </a:p>
                  </a:txBody>
                  <a:tcPr anchor="ctr"/>
                </a:tc>
                <a:extLst>
                  <a:ext uri="{0D108BD9-81ED-4DB2-BD59-A6C34878D82A}">
                    <a16:rowId xmlns:a16="http://schemas.microsoft.com/office/drawing/2014/main" val="2146465119"/>
                  </a:ext>
                </a:extLst>
              </a:tr>
              <a:tr h="371585">
                <a:tc>
                  <a:txBody>
                    <a:bodyPr/>
                    <a:lstStyle/>
                    <a:p>
                      <a:pPr algn="ctr"/>
                      <a:r>
                        <a:rPr lang="en-US" sz="1400" dirty="0">
                          <a:latin typeface="Franklin Gothic Book" panose="020B0503020102020204" pitchFamily="34" charset="0"/>
                        </a:rPr>
                        <a:t>2</a:t>
                      </a:r>
                    </a:p>
                  </a:txBody>
                  <a:tcPr anchor="ctr"/>
                </a:tc>
                <a:tc>
                  <a:txBody>
                    <a:bodyPr/>
                    <a:lstStyle/>
                    <a:p>
                      <a:pPr algn="l"/>
                      <a:r>
                        <a:rPr lang="en-US" sz="1400" dirty="0">
                          <a:latin typeface="Franklin Gothic Book" panose="020B0503020102020204" pitchFamily="34" charset="0"/>
                        </a:rPr>
                        <a:t>Current indicators and wider benefits</a:t>
                      </a:r>
                    </a:p>
                  </a:txBody>
                  <a:tcPr anchor="ctr"/>
                </a:tc>
                <a:tc>
                  <a:txBody>
                    <a:bodyPr/>
                    <a:lstStyle/>
                    <a:p>
                      <a:pPr algn="l"/>
                      <a:r>
                        <a:rPr lang="en-GB" sz="1400" dirty="0">
                          <a:solidFill>
                            <a:schemeClr val="bg2">
                              <a:lumMod val="25000"/>
                            </a:schemeClr>
                          </a:solidFill>
                          <a:latin typeface="Franklin Gothic Book" panose="020B0503020102020204" pitchFamily="34" charset="0"/>
                        </a:rPr>
                        <a:t>T</a:t>
                      </a:r>
                      <a:r>
                        <a:rPr lang="en-GB" sz="1400" dirty="0">
                          <a:latin typeface="Franklin Gothic Book" panose="020B0503020102020204" pitchFamily="34" charset="0"/>
                        </a:rPr>
                        <a:t>o get familiar with</a:t>
                      </a:r>
                      <a:r>
                        <a:rPr lang="en-GB" sz="1400" dirty="0">
                          <a:solidFill>
                            <a:srgbClr val="C00000"/>
                          </a:solidFill>
                          <a:latin typeface="Franklin Gothic Book" panose="020B0503020102020204" pitchFamily="34" charset="0"/>
                        </a:rPr>
                        <a:t> </a:t>
                      </a:r>
                      <a:r>
                        <a:rPr lang="en-GB" sz="1400" dirty="0">
                          <a:latin typeface="Franklin Gothic Book" panose="020B0503020102020204" pitchFamily="34" charset="0"/>
                        </a:rPr>
                        <a:t>the city’s current indicators and to introduce the wider benefits</a:t>
                      </a:r>
                      <a:endParaRPr lang="en-US" sz="1400" dirty="0">
                        <a:latin typeface="Franklin Gothic Book" panose="020B0503020102020204" pitchFamily="34" charset="0"/>
                      </a:endParaRPr>
                    </a:p>
                  </a:txBody>
                  <a:tcPr anchor="ctr"/>
                </a:tc>
                <a:tc>
                  <a:txBody>
                    <a:bodyPr/>
                    <a:lstStyle/>
                    <a:p>
                      <a:pPr algn="l"/>
                      <a:r>
                        <a:rPr lang="en-US" sz="1400" dirty="0">
                          <a:latin typeface="Franklin Gothic Book" panose="020B0503020102020204" pitchFamily="34" charset="0"/>
                        </a:rPr>
                        <a:t>45 minutes</a:t>
                      </a:r>
                    </a:p>
                  </a:txBody>
                  <a:tcPr anchor="ctr"/>
                </a:tc>
                <a:tc>
                  <a:txBody>
                    <a:bodyPr/>
                    <a:lstStyle/>
                    <a:p>
                      <a:pPr algn="ctr"/>
                      <a:r>
                        <a:rPr lang="en-US" sz="1400" dirty="0">
                          <a:latin typeface="Franklin Gothic Book" panose="020B0503020102020204" pitchFamily="34" charset="0"/>
                        </a:rPr>
                        <a:t>City Advisor/CAP core team + sectoral representatives + presentation </a:t>
                      </a:r>
                    </a:p>
                  </a:txBody>
                  <a:tcPr anchor="ctr"/>
                </a:tc>
                <a:extLst>
                  <a:ext uri="{0D108BD9-81ED-4DB2-BD59-A6C34878D82A}">
                    <a16:rowId xmlns:a16="http://schemas.microsoft.com/office/drawing/2014/main" val="3649387081"/>
                  </a:ext>
                </a:extLst>
              </a:tr>
              <a:tr h="385981">
                <a:tc gridSpan="5">
                  <a:txBody>
                    <a:bodyPr/>
                    <a:lstStyle/>
                    <a:p>
                      <a:pPr algn="ctr"/>
                      <a:r>
                        <a:rPr lang="en-US" sz="1500" b="1" dirty="0">
                          <a:solidFill>
                            <a:schemeClr val="bg1"/>
                          </a:solidFill>
                          <a:latin typeface="Franklin Gothic Book" panose="020B0503020102020204" pitchFamily="34" charset="0"/>
                        </a:rPr>
                        <a:t>Coffee Break </a:t>
                      </a:r>
                    </a:p>
                  </a:txBody>
                  <a:tcPr anchor="ctr">
                    <a:solidFill>
                      <a:srgbClr val="09CF62"/>
                    </a:solidFill>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pPr algn="ctr"/>
                      <a:endParaRPr lang="en-US" sz="1500" b="1" dirty="0">
                        <a:solidFill>
                          <a:schemeClr val="bg1"/>
                        </a:solidFill>
                        <a:latin typeface="Franklin Gothic Book" panose="020B0503020102020204" pitchFamily="34" charset="0"/>
                      </a:endParaRPr>
                    </a:p>
                  </a:txBody>
                  <a:tcPr anchor="ctr">
                    <a:solidFill>
                      <a:srgbClr val="09CF62"/>
                    </a:solidFill>
                  </a:tcPr>
                </a:tc>
                <a:extLst>
                  <a:ext uri="{0D108BD9-81ED-4DB2-BD59-A6C34878D82A}">
                    <a16:rowId xmlns:a16="http://schemas.microsoft.com/office/drawing/2014/main" val="3052870562"/>
                  </a:ext>
                </a:extLst>
              </a:tr>
              <a:tr h="489414">
                <a:tc>
                  <a:txBody>
                    <a:bodyPr/>
                    <a:lstStyle/>
                    <a:p>
                      <a:pPr algn="ctr"/>
                      <a:r>
                        <a:rPr lang="en-US" sz="1400" dirty="0">
                          <a:latin typeface="Franklin Gothic Book" panose="020B0503020102020204" pitchFamily="34" charset="0"/>
                        </a:rPr>
                        <a:t>3 </a:t>
                      </a:r>
                    </a:p>
                  </a:txBody>
                  <a:tcPr anchor="ctr"/>
                </a:tc>
                <a:tc>
                  <a:txBody>
                    <a:bodyPr/>
                    <a:lstStyle/>
                    <a:p>
                      <a:pPr algn="l"/>
                      <a:r>
                        <a:rPr lang="en-US" sz="1400" dirty="0">
                          <a:latin typeface="Franklin Gothic Book" panose="020B0503020102020204" pitchFamily="34" charset="0"/>
                        </a:rPr>
                        <a:t>Identify Indicators</a:t>
                      </a:r>
                    </a:p>
                  </a:txBody>
                  <a:tcPr anchor="ctr"/>
                </a:tc>
                <a:tc>
                  <a:txBody>
                    <a:bodyPr/>
                    <a:lstStyle/>
                    <a:p>
                      <a:pPr algn="l"/>
                      <a:r>
                        <a:rPr lang="en-US" sz="1400" dirty="0">
                          <a:latin typeface="Franklin Gothic Book" panose="020B0503020102020204" pitchFamily="34" charset="0"/>
                        </a:rPr>
                        <a:t>To identify result chain indicators</a:t>
                      </a:r>
                    </a:p>
                  </a:txBody>
                  <a:tcPr anchor="ctr"/>
                </a:tc>
                <a:tc>
                  <a:txBody>
                    <a:bodyPr/>
                    <a:lstStyle/>
                    <a:p>
                      <a:pPr algn="l"/>
                      <a:r>
                        <a:rPr lang="en-US" sz="1400">
                          <a:latin typeface="Franklin Gothic Book" panose="020B0503020102020204" pitchFamily="34" charset="0"/>
                        </a:rPr>
                        <a:t>30 minutes</a:t>
                      </a:r>
                      <a:endParaRPr lang="en-US" sz="1400" dirty="0">
                        <a:latin typeface="Franklin Gothic Book" panose="020B0503020102020204" pitchFamily="34" charset="0"/>
                      </a:endParaRPr>
                    </a:p>
                  </a:txBody>
                  <a:tcPr anchor="ctr"/>
                </a:tc>
                <a:tc>
                  <a:txBody>
                    <a:bodyPr/>
                    <a:lstStyle/>
                    <a:p>
                      <a:pPr algn="ctr"/>
                      <a:r>
                        <a:rPr lang="en-US" sz="1400">
                          <a:latin typeface="Franklin Gothic Book" panose="020B0503020102020204" pitchFamily="34" charset="0"/>
                        </a:rPr>
                        <a:t>Group activity</a:t>
                      </a:r>
                      <a:endParaRPr lang="en-US" sz="1400" dirty="0">
                        <a:latin typeface="Franklin Gothic Book" panose="020B0503020102020204" pitchFamily="34" charset="0"/>
                      </a:endParaRPr>
                    </a:p>
                  </a:txBody>
                  <a:tcPr anchor="ctr"/>
                </a:tc>
                <a:extLst>
                  <a:ext uri="{0D108BD9-81ED-4DB2-BD59-A6C34878D82A}">
                    <a16:rowId xmlns:a16="http://schemas.microsoft.com/office/drawing/2014/main" val="638398840"/>
                  </a:ext>
                </a:extLst>
              </a:tr>
              <a:tr h="481473">
                <a:tc>
                  <a:txBody>
                    <a:bodyPr/>
                    <a:lstStyle/>
                    <a:p>
                      <a:pPr algn="ctr"/>
                      <a:r>
                        <a:rPr lang="en-US" sz="1400" dirty="0">
                          <a:latin typeface="Franklin Gothic Book" panose="020B0503020102020204" pitchFamily="34" charset="0"/>
                        </a:rPr>
                        <a:t>4</a:t>
                      </a:r>
                    </a:p>
                  </a:txBody>
                  <a:tcPr anchor="ctr"/>
                </a:tc>
                <a:tc>
                  <a:txBody>
                    <a:bodyPr/>
                    <a:lstStyle/>
                    <a:p>
                      <a:pPr algn="l"/>
                      <a:r>
                        <a:rPr lang="en-US" sz="1400" dirty="0">
                          <a:latin typeface="Franklin Gothic Book" panose="020B0503020102020204" pitchFamily="34" charset="0"/>
                        </a:rPr>
                        <a:t>GAP analysis </a:t>
                      </a:r>
                    </a:p>
                  </a:txBody>
                  <a:tcPr anchor="ctr"/>
                </a:tc>
                <a:tc>
                  <a:txBody>
                    <a:bodyPr/>
                    <a:lstStyle/>
                    <a:p>
                      <a:pPr algn="l"/>
                      <a:r>
                        <a:rPr lang="en-US" sz="1400" dirty="0">
                          <a:latin typeface="Franklin Gothic Book" panose="020B0503020102020204" pitchFamily="34" charset="0"/>
                        </a:rPr>
                        <a:t>To identify missing indicators</a:t>
                      </a:r>
                    </a:p>
                  </a:txBody>
                  <a:tcPr anchor="ctr"/>
                </a:tc>
                <a:tc>
                  <a:txBody>
                    <a:bodyPr/>
                    <a:lstStyle/>
                    <a:p>
                      <a:pPr algn="l"/>
                      <a:r>
                        <a:rPr lang="en-US" sz="1400">
                          <a:latin typeface="Franklin Gothic Book" panose="020B0503020102020204" pitchFamily="34" charset="0"/>
                        </a:rPr>
                        <a:t>25 minutes</a:t>
                      </a:r>
                      <a:endParaRPr lang="en-US" sz="1400" dirty="0">
                        <a:latin typeface="Franklin Gothic Book" panose="020B0503020102020204" pitchFamily="34" charset="0"/>
                      </a:endParaRPr>
                    </a:p>
                  </a:txBody>
                  <a:tcPr anchor="ctr"/>
                </a:tc>
                <a:tc>
                  <a:txBody>
                    <a:bodyPr/>
                    <a:lstStyle/>
                    <a:p>
                      <a:pPr algn="ctr"/>
                      <a:r>
                        <a:rPr lang="en-US" sz="1400">
                          <a:latin typeface="Franklin Gothic Book" panose="020B0503020102020204" pitchFamily="34" charset="0"/>
                        </a:rPr>
                        <a:t>Group activity</a:t>
                      </a:r>
                      <a:endParaRPr lang="en-US" sz="1400" dirty="0">
                        <a:latin typeface="Franklin Gothic Book" panose="020B0503020102020204" pitchFamily="34" charset="0"/>
                      </a:endParaRPr>
                    </a:p>
                  </a:txBody>
                  <a:tcPr anchor="ctr"/>
                </a:tc>
                <a:extLst>
                  <a:ext uri="{0D108BD9-81ED-4DB2-BD59-A6C34878D82A}">
                    <a16:rowId xmlns:a16="http://schemas.microsoft.com/office/drawing/2014/main" val="817276440"/>
                  </a:ext>
                </a:extLst>
              </a:tr>
              <a:tr h="481473">
                <a:tc>
                  <a:txBody>
                    <a:bodyPr/>
                    <a:lstStyle/>
                    <a:p>
                      <a:pPr algn="ctr"/>
                      <a:r>
                        <a:rPr lang="en-US" sz="1400" dirty="0">
                          <a:latin typeface="Franklin Gothic Book" panose="020B0503020102020204" pitchFamily="34" charset="0"/>
                        </a:rPr>
                        <a:t>5</a:t>
                      </a:r>
                    </a:p>
                  </a:txBody>
                  <a:tcPr anchor="ctr"/>
                </a:tc>
                <a:tc>
                  <a:txBody>
                    <a:bodyPr/>
                    <a:lstStyle/>
                    <a:p>
                      <a:pPr algn="l"/>
                      <a:r>
                        <a:rPr lang="en-US" sz="1400" dirty="0">
                          <a:latin typeface="Franklin Gothic Book" panose="020B0503020102020204" pitchFamily="34" charset="0"/>
                        </a:rPr>
                        <a:t>Group presentation </a:t>
                      </a:r>
                    </a:p>
                  </a:txBody>
                  <a:tcPr anchor="ctr"/>
                </a:tc>
                <a:tc>
                  <a:txBody>
                    <a:bodyPr/>
                    <a:lstStyle/>
                    <a:p>
                      <a:pPr algn="l"/>
                      <a:r>
                        <a:rPr lang="en-US" sz="1400" dirty="0">
                          <a:latin typeface="Franklin Gothic Book" panose="020B0503020102020204" pitchFamily="34" charset="0"/>
                        </a:rPr>
                        <a:t>To report back results of activities 1,3 and 4 to the wider team</a:t>
                      </a:r>
                    </a:p>
                  </a:txBody>
                  <a:tcPr anchor="ctr"/>
                </a:tc>
                <a:tc>
                  <a:txBody>
                    <a:bodyPr/>
                    <a:lstStyle/>
                    <a:p>
                      <a:pPr algn="l"/>
                      <a:r>
                        <a:rPr lang="en-US" sz="1400">
                          <a:latin typeface="Franklin Gothic Book" panose="020B0503020102020204" pitchFamily="34" charset="0"/>
                        </a:rPr>
                        <a:t>5 minutes each group (TBC depending on # of groups)</a:t>
                      </a:r>
                      <a:endParaRPr lang="en-US" sz="1400" dirty="0">
                        <a:latin typeface="Franklin Gothic Book" panose="020B0503020102020204" pitchFamily="34" charset="0"/>
                      </a:endParaRPr>
                    </a:p>
                  </a:txBody>
                  <a:tcPr anchor="ctr"/>
                </a:tc>
                <a:tc>
                  <a:txBody>
                    <a:bodyPr/>
                    <a:lstStyle/>
                    <a:p>
                      <a:pPr algn="ctr"/>
                      <a:r>
                        <a:rPr lang="en-US" sz="1400">
                          <a:latin typeface="Franklin Gothic Book" panose="020B0503020102020204" pitchFamily="34" charset="0"/>
                        </a:rPr>
                        <a:t>1 speaker for each group</a:t>
                      </a:r>
                      <a:endParaRPr lang="en-US" sz="1400" dirty="0">
                        <a:latin typeface="Franklin Gothic Book" panose="020B0503020102020204" pitchFamily="34" charset="0"/>
                      </a:endParaRPr>
                    </a:p>
                  </a:txBody>
                  <a:tcPr anchor="ctr"/>
                </a:tc>
                <a:extLst>
                  <a:ext uri="{0D108BD9-81ED-4DB2-BD59-A6C34878D82A}">
                    <a16:rowId xmlns:a16="http://schemas.microsoft.com/office/drawing/2014/main" val="296308710"/>
                  </a:ext>
                </a:extLst>
              </a:tr>
              <a:tr h="649709">
                <a:tc>
                  <a:txBody>
                    <a:bodyPr/>
                    <a:lstStyle/>
                    <a:p>
                      <a:pPr algn="ctr"/>
                      <a:r>
                        <a:rPr lang="en-US" sz="1400" dirty="0">
                          <a:latin typeface="Franklin Gothic Book" panose="020B0503020102020204" pitchFamily="34" charset="0"/>
                        </a:rPr>
                        <a:t>6</a:t>
                      </a:r>
                    </a:p>
                  </a:txBody>
                  <a:tcPr anchor="ctr"/>
                </a:tc>
                <a:tc>
                  <a:txBody>
                    <a:bodyPr/>
                    <a:lstStyle/>
                    <a:p>
                      <a:pPr algn="l"/>
                      <a:r>
                        <a:rPr lang="en-US" sz="1400" dirty="0">
                          <a:latin typeface="Franklin Gothic Book" panose="020B0503020102020204" pitchFamily="34" charset="0"/>
                        </a:rPr>
                        <a:t>Reporting</a:t>
                      </a:r>
                    </a:p>
                  </a:txBody>
                  <a:tcPr anchor="ctr"/>
                </a:tc>
                <a:tc>
                  <a:txBody>
                    <a:bodyPr/>
                    <a:lstStyle/>
                    <a:p>
                      <a:pPr algn="l"/>
                      <a:r>
                        <a:rPr lang="en-US" sz="1400" dirty="0">
                          <a:latin typeface="Franklin Gothic Book" panose="020B0503020102020204" pitchFamily="34" charset="0"/>
                        </a:rPr>
                        <a:t>To underline the importance of reporting and have an overview of the current process</a:t>
                      </a:r>
                    </a:p>
                  </a:txBody>
                  <a:tcPr anchor="ctr"/>
                </a:tc>
                <a:tc>
                  <a:txBody>
                    <a:bodyPr/>
                    <a:lstStyle/>
                    <a:p>
                      <a:pPr algn="l"/>
                      <a:r>
                        <a:rPr lang="en-US" sz="1400">
                          <a:latin typeface="Franklin Gothic Book" panose="020B0503020102020204" pitchFamily="34" charset="0"/>
                        </a:rPr>
                        <a:t>45 minutes </a:t>
                      </a:r>
                      <a:endParaRPr lang="en-US" sz="1400" dirty="0">
                        <a:latin typeface="Franklin Gothic Book" panose="020B0503020102020204" pitchFamily="34" charset="0"/>
                      </a:endParaRPr>
                    </a:p>
                  </a:txBody>
                  <a:tcPr anchor="ctr"/>
                </a:tc>
                <a:tc>
                  <a:txBody>
                    <a:bodyPr/>
                    <a:lstStyle/>
                    <a:p>
                      <a:pPr algn="ctr"/>
                      <a:r>
                        <a:rPr lang="en-US" sz="1400" dirty="0">
                          <a:latin typeface="Franklin Gothic Book" panose="020B0503020102020204" pitchFamily="34" charset="0"/>
                        </a:rPr>
                        <a:t>Plenary activity</a:t>
                      </a:r>
                    </a:p>
                  </a:txBody>
                  <a:tcPr anchor="ctr"/>
                </a:tc>
                <a:extLst>
                  <a:ext uri="{0D108BD9-81ED-4DB2-BD59-A6C34878D82A}">
                    <a16:rowId xmlns:a16="http://schemas.microsoft.com/office/drawing/2014/main" val="3692991333"/>
                  </a:ext>
                </a:extLst>
              </a:tr>
              <a:tr h="530255">
                <a:tc>
                  <a:txBody>
                    <a:bodyPr/>
                    <a:lstStyle/>
                    <a:p>
                      <a:pPr algn="ctr"/>
                      <a:r>
                        <a:rPr lang="en-US" sz="1400" dirty="0">
                          <a:latin typeface="Franklin Gothic Book" panose="020B0503020102020204" pitchFamily="34" charset="0"/>
                        </a:rPr>
                        <a:t>7</a:t>
                      </a:r>
                    </a:p>
                  </a:txBody>
                  <a:tcPr anchor="ctr"/>
                </a:tc>
                <a:tc>
                  <a:txBody>
                    <a:bodyPr/>
                    <a:lstStyle/>
                    <a:p>
                      <a:pPr algn="l"/>
                      <a:r>
                        <a:rPr lang="en-US" sz="1400" dirty="0">
                          <a:latin typeface="Franklin Gothic Book" panose="020B0503020102020204" pitchFamily="34" charset="0"/>
                        </a:rPr>
                        <a:t>Feedback &amp; Conclusion</a:t>
                      </a:r>
                    </a:p>
                  </a:txBody>
                  <a:tcPr anchor="ctr"/>
                </a:tc>
                <a:tc>
                  <a:txBody>
                    <a:bodyPr/>
                    <a:lstStyle/>
                    <a:p>
                      <a:pPr algn="l"/>
                      <a:r>
                        <a:rPr lang="en-US" sz="1400" dirty="0">
                          <a:latin typeface="Franklin Gothic Book" panose="020B0503020102020204" pitchFamily="34" charset="0"/>
                        </a:rPr>
                        <a:t>Collect feedback and conclusion of the workshop</a:t>
                      </a:r>
                    </a:p>
                  </a:txBody>
                  <a:tcPr anchor="ctr"/>
                </a:tc>
                <a:tc>
                  <a:txBody>
                    <a:bodyPr/>
                    <a:lstStyle/>
                    <a:p>
                      <a:pPr algn="l"/>
                      <a:r>
                        <a:rPr lang="en-US" sz="1400" dirty="0">
                          <a:latin typeface="Franklin Gothic Book" panose="020B0503020102020204" pitchFamily="34" charset="0"/>
                        </a:rPr>
                        <a:t>10 minutes</a:t>
                      </a:r>
                    </a:p>
                  </a:txBody>
                  <a:tcPr anchor="ctr"/>
                </a:tc>
                <a:tc>
                  <a:txBody>
                    <a:bodyPr/>
                    <a:lstStyle/>
                    <a:p>
                      <a:pPr algn="ctr"/>
                      <a:r>
                        <a:rPr lang="en-US" sz="1400" dirty="0">
                          <a:latin typeface="Franklin Gothic Book" panose="020B0503020102020204" pitchFamily="34" charset="0"/>
                        </a:rPr>
                        <a:t>Facilitators + City Advisor/CAP core team manager</a:t>
                      </a:r>
                    </a:p>
                  </a:txBody>
                  <a:tcPr/>
                </a:tc>
                <a:extLst>
                  <a:ext uri="{0D108BD9-81ED-4DB2-BD59-A6C34878D82A}">
                    <a16:rowId xmlns:a16="http://schemas.microsoft.com/office/drawing/2014/main" val="3416081944"/>
                  </a:ext>
                </a:extLst>
              </a:tr>
            </a:tbl>
          </a:graphicData>
        </a:graphic>
      </p:graphicFrame>
      <p:sp>
        <p:nvSpPr>
          <p:cNvPr id="13" name="Rectangle 12">
            <a:extLst>
              <a:ext uri="{FF2B5EF4-FFF2-40B4-BE49-F238E27FC236}">
                <a16:creationId xmlns:a16="http://schemas.microsoft.com/office/drawing/2014/main" id="{5D644822-CD43-2A49-9257-369CE2154EB5}"/>
              </a:ext>
            </a:extLst>
          </p:cNvPr>
          <p:cNvSpPr/>
          <p:nvPr/>
        </p:nvSpPr>
        <p:spPr>
          <a:xfrm>
            <a:off x="113907" y="6038008"/>
            <a:ext cx="11589143" cy="553998"/>
          </a:xfrm>
          <a:prstGeom prst="rect">
            <a:avLst/>
          </a:prstGeom>
        </p:spPr>
        <p:txBody>
          <a:bodyPr wrap="square">
            <a:spAutoFit/>
          </a:bodyPr>
          <a:lstStyle/>
          <a:p>
            <a:r>
              <a:rPr lang="en-GB" sz="1500" b="1" dirty="0">
                <a:latin typeface="Franklin Gothic Book" panose="020B0503020102020204" pitchFamily="34" charset="0"/>
              </a:rPr>
              <a:t>Note: total time 3:40 hours, without considering the break. Please tailor the agenda to the specific needs, and make sure the time allocated is enough for the aim of the sessions/activities and number of participants. Please check timing for session 5 and adjust accordingly. </a:t>
            </a:r>
          </a:p>
        </p:txBody>
      </p:sp>
      <p:sp>
        <p:nvSpPr>
          <p:cNvPr id="14" name="Text Placeholder 4">
            <a:extLst>
              <a:ext uri="{FF2B5EF4-FFF2-40B4-BE49-F238E27FC236}">
                <a16:creationId xmlns:a16="http://schemas.microsoft.com/office/drawing/2014/main" id="{392C6900-3D82-2340-A543-DA188B85EC90}"/>
              </a:ext>
            </a:extLst>
          </p:cNvPr>
          <p:cNvSpPr>
            <a:spLocks noGrp="1"/>
          </p:cNvSpPr>
          <p:nvPr>
            <p:ph type="body" sz="quarter" idx="19"/>
          </p:nvPr>
        </p:nvSpPr>
        <p:spPr>
          <a:xfrm>
            <a:off x="9888432" y="6582124"/>
            <a:ext cx="2120067" cy="156633"/>
          </a:xfrm>
        </p:spPr>
        <p:txBody>
          <a:bodyPr/>
          <a:lstStyle/>
          <a:p>
            <a:r>
              <a:rPr lang="en-US" dirty="0"/>
              <a:t>www.c40knowledgehub.org</a:t>
            </a:r>
          </a:p>
        </p:txBody>
      </p:sp>
    </p:spTree>
    <p:extLst>
      <p:ext uri="{BB962C8B-B14F-4D97-AF65-F5344CB8AC3E}">
        <p14:creationId xmlns:p14="http://schemas.microsoft.com/office/powerpoint/2010/main" val="1645223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484F9-7619-1644-B9A4-D99E75B9C50E}"/>
              </a:ext>
            </a:extLst>
          </p:cNvPr>
          <p:cNvSpPr>
            <a:spLocks noGrp="1"/>
          </p:cNvSpPr>
          <p:nvPr>
            <p:ph type="ctrTitle"/>
          </p:nvPr>
        </p:nvSpPr>
        <p:spPr>
          <a:xfrm>
            <a:off x="305070" y="383954"/>
            <a:ext cx="9775096" cy="706890"/>
          </a:xfrm>
        </p:spPr>
        <p:txBody>
          <a:bodyPr anchor="t">
            <a:normAutofit fontScale="90000"/>
          </a:bodyPr>
          <a:lstStyle/>
          <a:p>
            <a:r>
              <a:rPr lang="en-US" sz="4000" b="0" dirty="0"/>
              <a:t>1</a:t>
            </a:r>
            <a:r>
              <a:rPr lang="en-US" sz="4000" b="0" baseline="30000" dirty="0"/>
              <a:t>st</a:t>
            </a:r>
            <a:r>
              <a:rPr lang="en-US" sz="4000" b="0" dirty="0"/>
              <a:t> Session: Introduction and general overview</a:t>
            </a:r>
            <a:endParaRPr lang="en-US" b="0" dirty="0"/>
          </a:p>
        </p:txBody>
      </p:sp>
      <p:sp>
        <p:nvSpPr>
          <p:cNvPr id="9" name="Picture Placeholder 8">
            <a:extLst>
              <a:ext uri="{FF2B5EF4-FFF2-40B4-BE49-F238E27FC236}">
                <a16:creationId xmlns:a16="http://schemas.microsoft.com/office/drawing/2014/main" id="{EAF31050-BD97-5F4A-9338-BAD5256CE6AB}"/>
              </a:ext>
            </a:extLst>
          </p:cNvPr>
          <p:cNvSpPr>
            <a:spLocks noGrp="1"/>
          </p:cNvSpPr>
          <p:nvPr>
            <p:ph type="pic" sz="quarter" idx="20"/>
          </p:nvPr>
        </p:nvSpPr>
        <p:spPr>
          <a:xfrm>
            <a:off x="9395790" y="6520344"/>
            <a:ext cx="2796209" cy="334903"/>
          </a:xfrm>
        </p:spPr>
      </p:sp>
      <p:sp>
        <p:nvSpPr>
          <p:cNvPr id="11" name="Picture Placeholder 10">
            <a:extLst>
              <a:ext uri="{FF2B5EF4-FFF2-40B4-BE49-F238E27FC236}">
                <a16:creationId xmlns:a16="http://schemas.microsoft.com/office/drawing/2014/main" id="{35209659-6A51-2644-81CB-EE084736218E}"/>
              </a:ext>
            </a:extLst>
          </p:cNvPr>
          <p:cNvSpPr>
            <a:spLocks noGrp="1"/>
          </p:cNvSpPr>
          <p:nvPr>
            <p:ph type="pic" sz="quarter" idx="22"/>
          </p:nvPr>
        </p:nvSpPr>
        <p:spPr/>
      </p:sp>
      <p:sp>
        <p:nvSpPr>
          <p:cNvPr id="12" name="Text Placeholder 11">
            <a:extLst>
              <a:ext uri="{FF2B5EF4-FFF2-40B4-BE49-F238E27FC236}">
                <a16:creationId xmlns:a16="http://schemas.microsoft.com/office/drawing/2014/main" id="{C4583680-9F96-B546-A681-C156EAD77FE7}"/>
              </a:ext>
            </a:extLst>
          </p:cNvPr>
          <p:cNvSpPr>
            <a:spLocks noGrp="1"/>
          </p:cNvSpPr>
          <p:nvPr>
            <p:ph type="body" sz="quarter" idx="23"/>
          </p:nvPr>
        </p:nvSpPr>
        <p:spPr/>
        <p:txBody>
          <a:bodyPr/>
          <a:lstStyle/>
          <a:p>
            <a:r>
              <a:rPr lang="en-US" dirty="0"/>
              <a:t>27</a:t>
            </a:r>
          </a:p>
        </p:txBody>
      </p:sp>
      <p:sp>
        <p:nvSpPr>
          <p:cNvPr id="13" name="Subtitle 2">
            <a:extLst>
              <a:ext uri="{FF2B5EF4-FFF2-40B4-BE49-F238E27FC236}">
                <a16:creationId xmlns:a16="http://schemas.microsoft.com/office/drawing/2014/main" id="{D311F4E4-B52B-ED4C-98B6-BE41C50C4F5E}"/>
              </a:ext>
            </a:extLst>
          </p:cNvPr>
          <p:cNvSpPr>
            <a:spLocks noGrp="1"/>
          </p:cNvSpPr>
          <p:nvPr>
            <p:ph type="subTitle" idx="1"/>
          </p:nvPr>
        </p:nvSpPr>
        <p:spPr>
          <a:xfrm>
            <a:off x="407477" y="1250058"/>
            <a:ext cx="10633056" cy="3556350"/>
          </a:xfrm>
        </p:spPr>
        <p:txBody>
          <a:bodyPr>
            <a:normAutofit/>
          </a:bodyPr>
          <a:lstStyle/>
          <a:p>
            <a:r>
              <a:rPr lang="en-US" sz="2000" dirty="0">
                <a:solidFill>
                  <a:schemeClr val="bg2">
                    <a:lumMod val="25000"/>
                  </a:schemeClr>
                </a:solidFill>
              </a:rPr>
              <a:t>Aim: </a:t>
            </a:r>
            <a:r>
              <a:rPr lang="en-US" sz="1800" dirty="0">
                <a:latin typeface="Franklin Gothic Book" panose="020B0503020102020204" pitchFamily="34" charset="0"/>
                <a:sym typeface="Wingdings" pitchFamily="2" charset="2"/>
              </a:rPr>
              <a:t>To introduce the workshop, to explain how it is structured and to create a basic and common understanding of the “technical” terms that might be used in the process of building indicators.</a:t>
            </a:r>
          </a:p>
          <a:p>
            <a:r>
              <a:rPr lang="en-US" sz="2000" dirty="0">
                <a:solidFill>
                  <a:schemeClr val="bg2">
                    <a:lumMod val="25000"/>
                  </a:schemeClr>
                </a:solidFill>
                <a:sym typeface="Wingdings" pitchFamily="2" charset="2"/>
              </a:rPr>
              <a:t>Content:</a:t>
            </a:r>
          </a:p>
          <a:p>
            <a:pPr marL="342900" indent="-342900">
              <a:buClr>
                <a:srgbClr val="09CF62"/>
              </a:buClr>
              <a:buFont typeface="Wingdings" pitchFamily="2" charset="2"/>
              <a:buChar char="§"/>
            </a:pPr>
            <a:r>
              <a:rPr lang="en-US" sz="1900" dirty="0">
                <a:latin typeface="Franklin Gothic Book" panose="020B0503020102020204" pitchFamily="34" charset="0"/>
                <a:sym typeface="Wingdings" pitchFamily="2" charset="2"/>
              </a:rPr>
              <a:t>Brief recap of the previous workshop, underlying the goals achieved (5 minutes)</a:t>
            </a:r>
          </a:p>
          <a:p>
            <a:pPr marL="342900" indent="-342900">
              <a:buClr>
                <a:srgbClr val="09CF62"/>
              </a:buClr>
              <a:buFont typeface="Wingdings" pitchFamily="2" charset="2"/>
              <a:buChar char="§"/>
            </a:pPr>
            <a:r>
              <a:rPr lang="en-US" sz="1800" dirty="0">
                <a:latin typeface="Franklin Gothic Book" panose="020B0503020102020204" pitchFamily="34" charset="0"/>
                <a:sym typeface="Wingdings" pitchFamily="2" charset="2"/>
              </a:rPr>
              <a:t>Introduction: structure of the workshop, sessions, contents, activities and goals (10 minutes)</a:t>
            </a:r>
            <a:endParaRPr lang="en-US" sz="1800" dirty="0">
              <a:highlight>
                <a:srgbClr val="FFFF00"/>
              </a:highlight>
              <a:latin typeface="Franklin Gothic Book" panose="020B0503020102020204" pitchFamily="34" charset="0"/>
              <a:sym typeface="Wingdings" pitchFamily="2" charset="2"/>
            </a:endParaRPr>
          </a:p>
          <a:p>
            <a:pPr marL="342900" indent="-342900">
              <a:buClr>
                <a:srgbClr val="09CF62"/>
              </a:buClr>
              <a:buFont typeface="Wingdings" pitchFamily="2" charset="2"/>
              <a:buChar char="§"/>
            </a:pPr>
            <a:r>
              <a:rPr lang="en-GB" sz="1800" dirty="0">
                <a:latin typeface="Franklin Gothic Book" panose="020B0503020102020204" pitchFamily="34" charset="0"/>
                <a:cs typeface="Calibri"/>
              </a:rPr>
              <a:t>Explanation and definition of the “technical” terms (20 minutes)</a:t>
            </a:r>
          </a:p>
          <a:p>
            <a:pPr marL="285750" indent="-285750">
              <a:buClr>
                <a:srgbClr val="09CF62"/>
              </a:buClr>
              <a:buFont typeface="Wingdings" pitchFamily="2" charset="2"/>
              <a:buChar char="§"/>
            </a:pPr>
            <a:r>
              <a:rPr lang="en-GB" sz="1800" dirty="0">
                <a:latin typeface="Franklin Gothic Book" panose="020B0503020102020204" pitchFamily="34" charset="0"/>
                <a:cs typeface="Calibri"/>
              </a:rPr>
              <a:t> Q&amp;A (5 minutes)</a:t>
            </a:r>
          </a:p>
          <a:p>
            <a:pPr marL="285750" indent="-285750">
              <a:buClr>
                <a:srgbClr val="09CF62"/>
              </a:buClr>
              <a:buFont typeface="Wingdings" pitchFamily="2" charset="2"/>
              <a:buChar char="§"/>
            </a:pPr>
            <a:r>
              <a:rPr lang="en-GB" sz="1800" b="1" dirty="0">
                <a:solidFill>
                  <a:schemeClr val="bg2">
                    <a:lumMod val="25000"/>
                  </a:schemeClr>
                </a:solidFill>
                <a:latin typeface="Franklin Gothic Book" panose="020B0503020102020204" pitchFamily="34" charset="0"/>
                <a:cs typeface="Calibri"/>
              </a:rPr>
              <a:t>Group</a:t>
            </a:r>
            <a:r>
              <a:rPr lang="en-GB" sz="1800" dirty="0">
                <a:solidFill>
                  <a:schemeClr val="bg2">
                    <a:lumMod val="25000"/>
                  </a:schemeClr>
                </a:solidFill>
                <a:latin typeface="Franklin Gothic Book" panose="020B0503020102020204" pitchFamily="34" charset="0"/>
                <a:cs typeface="Calibri"/>
              </a:rPr>
              <a:t> </a:t>
            </a:r>
            <a:r>
              <a:rPr lang="en-GB" sz="1800" dirty="0">
                <a:latin typeface="Franklin Gothic Book" panose="020B0503020102020204" pitchFamily="34" charset="0"/>
                <a:cs typeface="Calibri"/>
              </a:rPr>
              <a:t>activity (15 minutes)</a:t>
            </a:r>
          </a:p>
          <a:p>
            <a:endParaRPr lang="en-US" sz="1800" dirty="0"/>
          </a:p>
        </p:txBody>
      </p:sp>
      <p:sp>
        <p:nvSpPr>
          <p:cNvPr id="14" name="Rounded Rectangular Callout 13">
            <a:extLst>
              <a:ext uri="{FF2B5EF4-FFF2-40B4-BE49-F238E27FC236}">
                <a16:creationId xmlns:a16="http://schemas.microsoft.com/office/drawing/2014/main" id="{DBBED78D-B6AB-A84F-938D-4AE19124A8F0}"/>
              </a:ext>
            </a:extLst>
          </p:cNvPr>
          <p:cNvSpPr/>
          <p:nvPr/>
        </p:nvSpPr>
        <p:spPr>
          <a:xfrm>
            <a:off x="9223750" y="3435820"/>
            <a:ext cx="2688463" cy="2073410"/>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The session’s focus is on output, outcome and impact. </a:t>
            </a:r>
            <a:r>
              <a:rPr lang="en-US" sz="1600" dirty="0">
                <a:solidFill>
                  <a:schemeClr val="bg1"/>
                </a:solidFill>
                <a:latin typeface="Franklin Gothic Book" panose="020B0503020102020204" pitchFamily="34" charset="0"/>
              </a:rPr>
              <a:t>Please feel free to check the </a:t>
            </a:r>
            <a:r>
              <a:rPr lang="en-US" sz="1600" b="1" dirty="0">
                <a:solidFill>
                  <a:schemeClr val="bg1"/>
                </a:solidFill>
                <a:latin typeface="Franklin Gothic Book" panose="020B0503020102020204" pitchFamily="34" charset="0"/>
              </a:rPr>
              <a:t>CAP MER Indicator Matrix </a:t>
            </a:r>
            <a:r>
              <a:rPr lang="en-US" sz="1600" dirty="0">
                <a:solidFill>
                  <a:schemeClr val="bg1"/>
                </a:solidFill>
                <a:latin typeface="Franklin Gothic Book" panose="020B0503020102020204" pitchFamily="34" charset="0"/>
              </a:rPr>
              <a:t>and </a:t>
            </a:r>
            <a:r>
              <a:rPr lang="en-GB" sz="1600" b="1" dirty="0">
                <a:solidFill>
                  <a:schemeClr val="bg1"/>
                </a:solidFill>
                <a:latin typeface="Franklin Gothic Book" panose="020B0503020102020204" pitchFamily="34" charset="0"/>
                <a:cs typeface="Calibri"/>
              </a:rPr>
              <a:t>Matrix User Guide </a:t>
            </a:r>
            <a:r>
              <a:rPr lang="en-GB" sz="1600" dirty="0">
                <a:solidFill>
                  <a:schemeClr val="bg1"/>
                </a:solidFill>
                <a:latin typeface="Franklin Gothic Book" panose="020B0503020102020204" pitchFamily="34" charset="0"/>
                <a:cs typeface="Calibri"/>
              </a:rPr>
              <a:t>to show a concrete example with indicators</a:t>
            </a:r>
            <a:endParaRPr lang="en-US" sz="1600" dirty="0">
              <a:solidFill>
                <a:schemeClr val="bg1"/>
              </a:solidFill>
              <a:latin typeface="Franklin Gothic Book" panose="020B0503020102020204" pitchFamily="34" charset="0"/>
            </a:endParaRPr>
          </a:p>
        </p:txBody>
      </p:sp>
      <p:sp>
        <p:nvSpPr>
          <p:cNvPr id="15" name="Text Placeholder 4">
            <a:extLst>
              <a:ext uri="{FF2B5EF4-FFF2-40B4-BE49-F238E27FC236}">
                <a16:creationId xmlns:a16="http://schemas.microsoft.com/office/drawing/2014/main" id="{09D5C84C-C6FC-B848-AA27-5578EA17E02F}"/>
              </a:ext>
            </a:extLst>
          </p:cNvPr>
          <p:cNvSpPr>
            <a:spLocks noGrp="1"/>
          </p:cNvSpPr>
          <p:nvPr>
            <p:ph type="body" sz="quarter" idx="21"/>
          </p:nvPr>
        </p:nvSpPr>
        <p:spPr>
          <a:xfrm>
            <a:off x="9961145" y="6571499"/>
            <a:ext cx="1867232" cy="232591"/>
          </a:xfrm>
        </p:spPr>
        <p:txBody>
          <a:bodyPr/>
          <a:lstStyle/>
          <a:p>
            <a:r>
              <a:rPr lang="en-US" dirty="0"/>
              <a:t>www.c40knowledgehub.org</a:t>
            </a:r>
          </a:p>
        </p:txBody>
      </p:sp>
    </p:spTree>
    <p:extLst>
      <p:ext uri="{BB962C8B-B14F-4D97-AF65-F5344CB8AC3E}">
        <p14:creationId xmlns:p14="http://schemas.microsoft.com/office/powerpoint/2010/main" val="17445669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large body of water with a city in the background&#10;&#10;Description automatically generated">
            <a:extLst>
              <a:ext uri="{FF2B5EF4-FFF2-40B4-BE49-F238E27FC236}">
                <a16:creationId xmlns:a16="http://schemas.microsoft.com/office/drawing/2014/main" id="{4E62460C-83FB-1A42-9EC0-C1ADB328EDE7}"/>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a:xfrm>
            <a:off x="0" y="-22442"/>
            <a:ext cx="7607300" cy="6858000"/>
          </a:xfrm>
          <a:blipFill dpi="0" rotWithShape="1">
            <a:blip r:embed="rId3" cstate="screen">
              <a:extLst>
                <a:ext uri="{28A0092B-C50C-407E-A947-70E740481C1C}">
                  <a14:useLocalDpi xmlns:a14="http://schemas.microsoft.com/office/drawing/2010/main"/>
                </a:ext>
              </a:extLst>
            </a:blip>
            <a:srcRect/>
            <a:stretch>
              <a:fillRect/>
            </a:stretch>
          </a:blipFill>
        </p:spPr>
      </p:pic>
      <p:sp>
        <p:nvSpPr>
          <p:cNvPr id="3" name="Picture Placeholder 2">
            <a:extLst>
              <a:ext uri="{FF2B5EF4-FFF2-40B4-BE49-F238E27FC236}">
                <a16:creationId xmlns:a16="http://schemas.microsoft.com/office/drawing/2014/main" id="{D858F788-8139-344C-AC3B-8687A56C04B6}"/>
              </a:ext>
            </a:extLst>
          </p:cNvPr>
          <p:cNvSpPr>
            <a:spLocks noGrp="1"/>
          </p:cNvSpPr>
          <p:nvPr>
            <p:ph type="pic" sz="quarter" idx="16"/>
          </p:nvPr>
        </p:nvSpPr>
        <p:spPr>
          <a:solidFill>
            <a:schemeClr val="accent6">
              <a:alpha val="40000"/>
            </a:schemeClr>
          </a:solidFill>
        </p:spPr>
      </p:sp>
      <p:sp>
        <p:nvSpPr>
          <p:cNvPr id="4" name="Picture Placeholder 3">
            <a:extLst>
              <a:ext uri="{FF2B5EF4-FFF2-40B4-BE49-F238E27FC236}">
                <a16:creationId xmlns:a16="http://schemas.microsoft.com/office/drawing/2014/main" id="{BBD5C17F-FE09-5346-ADB8-CC0F7DF7ED50}"/>
              </a:ext>
            </a:extLst>
          </p:cNvPr>
          <p:cNvSpPr>
            <a:spLocks noGrp="1"/>
          </p:cNvSpPr>
          <p:nvPr>
            <p:ph type="pic" sz="quarter" idx="20"/>
          </p:nvPr>
        </p:nvSpPr>
        <p:spPr/>
      </p:sp>
      <p:sp>
        <p:nvSpPr>
          <p:cNvPr id="5" name="Text Placeholder 4">
            <a:extLst>
              <a:ext uri="{FF2B5EF4-FFF2-40B4-BE49-F238E27FC236}">
                <a16:creationId xmlns:a16="http://schemas.microsoft.com/office/drawing/2014/main" id="{DACC0293-5281-3349-98D3-92D1AE8C8298}"/>
              </a:ext>
            </a:extLst>
          </p:cNvPr>
          <p:cNvSpPr>
            <a:spLocks noGrp="1"/>
          </p:cNvSpPr>
          <p:nvPr>
            <p:ph type="body" sz="quarter" idx="21"/>
          </p:nvPr>
        </p:nvSpPr>
        <p:spPr/>
        <p:txBody>
          <a:bodyPr/>
          <a:lstStyle/>
          <a:p>
            <a:r>
              <a:rPr lang="en-US" dirty="0"/>
              <a:t>28</a:t>
            </a:r>
          </a:p>
        </p:txBody>
      </p:sp>
      <p:sp>
        <p:nvSpPr>
          <p:cNvPr id="6" name="Title 5">
            <a:extLst>
              <a:ext uri="{FF2B5EF4-FFF2-40B4-BE49-F238E27FC236}">
                <a16:creationId xmlns:a16="http://schemas.microsoft.com/office/drawing/2014/main" id="{65D45911-9699-CD42-9D76-2EA234316599}"/>
              </a:ext>
            </a:extLst>
          </p:cNvPr>
          <p:cNvSpPr>
            <a:spLocks noGrp="1"/>
          </p:cNvSpPr>
          <p:nvPr>
            <p:ph type="ctrTitle"/>
          </p:nvPr>
        </p:nvSpPr>
        <p:spPr>
          <a:xfrm>
            <a:off x="6096000" y="1216212"/>
            <a:ext cx="4687479" cy="669516"/>
          </a:xfrm>
        </p:spPr>
        <p:txBody>
          <a:bodyPr anchor="t"/>
          <a:lstStyle/>
          <a:p>
            <a:r>
              <a:rPr lang="en-US" dirty="0">
                <a:solidFill>
                  <a:srgbClr val="09CF62"/>
                </a:solidFill>
              </a:rPr>
              <a:t>Recap 1</a:t>
            </a:r>
            <a:r>
              <a:rPr lang="en-US" baseline="30000" dirty="0">
                <a:solidFill>
                  <a:srgbClr val="09CF62"/>
                </a:solidFill>
              </a:rPr>
              <a:t>st</a:t>
            </a:r>
            <a:r>
              <a:rPr lang="en-US" dirty="0">
                <a:solidFill>
                  <a:srgbClr val="09CF62"/>
                </a:solidFill>
              </a:rPr>
              <a:t> Workshop</a:t>
            </a:r>
          </a:p>
        </p:txBody>
      </p:sp>
      <p:sp>
        <p:nvSpPr>
          <p:cNvPr id="8" name="Rounded Rectangular Callout 7">
            <a:extLst>
              <a:ext uri="{FF2B5EF4-FFF2-40B4-BE49-F238E27FC236}">
                <a16:creationId xmlns:a16="http://schemas.microsoft.com/office/drawing/2014/main" id="{878BAF06-DF6F-0945-9078-ADC7545CE44C}"/>
              </a:ext>
            </a:extLst>
          </p:cNvPr>
          <p:cNvSpPr/>
          <p:nvPr/>
        </p:nvSpPr>
        <p:spPr>
          <a:xfrm>
            <a:off x="6830441" y="2463541"/>
            <a:ext cx="3912108" cy="1658408"/>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latin typeface="Franklin Gothic Book" panose="020B0503020102020204" pitchFamily="34" charset="0"/>
            </a:endParaRPr>
          </a:p>
          <a:p>
            <a:pPr algn="ctr"/>
            <a:r>
              <a:rPr lang="en-US" sz="2000" dirty="0">
                <a:latin typeface="Franklin Gothic Book" panose="020B0503020102020204" pitchFamily="34" charset="0"/>
              </a:rPr>
              <a:t>Use this placeholder to add slides to recap briefly outcomes and discussions from the first workshop</a:t>
            </a:r>
          </a:p>
          <a:p>
            <a:pPr algn="ctr"/>
            <a:endParaRPr lang="en-US" dirty="0">
              <a:latin typeface="Franklin Gothic Book" panose="020B0503020102020204" pitchFamily="34" charset="0"/>
            </a:endParaRPr>
          </a:p>
        </p:txBody>
      </p:sp>
    </p:spTree>
    <p:extLst>
      <p:ext uri="{BB962C8B-B14F-4D97-AF65-F5344CB8AC3E}">
        <p14:creationId xmlns:p14="http://schemas.microsoft.com/office/powerpoint/2010/main" val="3467483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C9EB5D4-0441-BB4B-8D17-8C95A83EE37B}"/>
              </a:ext>
            </a:extLst>
          </p:cNvPr>
          <p:cNvSpPr>
            <a:spLocks noGrp="1"/>
          </p:cNvSpPr>
          <p:nvPr>
            <p:ph type="pic" sz="quarter" idx="19"/>
          </p:nvPr>
        </p:nvSpPr>
        <p:spPr>
          <a:xfrm>
            <a:off x="9448800" y="6520344"/>
            <a:ext cx="2743200" cy="334903"/>
          </a:xfrm>
        </p:spPr>
      </p:sp>
      <p:sp>
        <p:nvSpPr>
          <p:cNvPr id="12" name="Picture Placeholder 11">
            <a:extLst>
              <a:ext uri="{FF2B5EF4-FFF2-40B4-BE49-F238E27FC236}">
                <a16:creationId xmlns:a16="http://schemas.microsoft.com/office/drawing/2014/main" id="{60DE7BEA-9574-BA40-9930-91D8A7C93A1B}"/>
              </a:ext>
            </a:extLst>
          </p:cNvPr>
          <p:cNvSpPr>
            <a:spLocks noGrp="1"/>
          </p:cNvSpPr>
          <p:nvPr>
            <p:ph type="pic" sz="quarter" idx="21"/>
          </p:nvPr>
        </p:nvSpPr>
        <p:spPr/>
      </p:sp>
      <p:sp>
        <p:nvSpPr>
          <p:cNvPr id="13" name="Text Placeholder 12">
            <a:extLst>
              <a:ext uri="{FF2B5EF4-FFF2-40B4-BE49-F238E27FC236}">
                <a16:creationId xmlns:a16="http://schemas.microsoft.com/office/drawing/2014/main" id="{E38EA958-1897-1F43-B1DD-078A7EFF93E9}"/>
              </a:ext>
            </a:extLst>
          </p:cNvPr>
          <p:cNvSpPr>
            <a:spLocks noGrp="1"/>
          </p:cNvSpPr>
          <p:nvPr>
            <p:ph type="body" sz="quarter" idx="22"/>
          </p:nvPr>
        </p:nvSpPr>
        <p:spPr/>
        <p:txBody>
          <a:bodyPr/>
          <a:lstStyle/>
          <a:p>
            <a:r>
              <a:rPr lang="en-US" dirty="0"/>
              <a:t>29</a:t>
            </a:r>
          </a:p>
        </p:txBody>
      </p:sp>
      <p:sp>
        <p:nvSpPr>
          <p:cNvPr id="14" name="Title 13">
            <a:extLst>
              <a:ext uri="{FF2B5EF4-FFF2-40B4-BE49-F238E27FC236}">
                <a16:creationId xmlns:a16="http://schemas.microsoft.com/office/drawing/2014/main" id="{EA216BCB-30F1-6F43-80F6-7431B93BD770}"/>
              </a:ext>
            </a:extLst>
          </p:cNvPr>
          <p:cNvSpPr>
            <a:spLocks noGrp="1"/>
          </p:cNvSpPr>
          <p:nvPr>
            <p:ph type="ctrTitle"/>
          </p:nvPr>
        </p:nvSpPr>
        <p:spPr>
          <a:xfrm>
            <a:off x="290060" y="311904"/>
            <a:ext cx="6077094" cy="1158875"/>
          </a:xfrm>
        </p:spPr>
        <p:txBody>
          <a:bodyPr>
            <a:normAutofit/>
          </a:bodyPr>
          <a:lstStyle/>
          <a:p>
            <a:r>
              <a:rPr lang="en-US" b="0" dirty="0"/>
              <a:t>Establish Intervention Logic: from action to impact</a:t>
            </a:r>
          </a:p>
        </p:txBody>
      </p:sp>
      <p:sp>
        <p:nvSpPr>
          <p:cNvPr id="15" name="Subtitle 14">
            <a:extLst>
              <a:ext uri="{FF2B5EF4-FFF2-40B4-BE49-F238E27FC236}">
                <a16:creationId xmlns:a16="http://schemas.microsoft.com/office/drawing/2014/main" id="{1098F5F7-D63B-F841-AC34-51887EEBC829}"/>
              </a:ext>
            </a:extLst>
          </p:cNvPr>
          <p:cNvSpPr>
            <a:spLocks noGrp="1"/>
          </p:cNvSpPr>
          <p:nvPr>
            <p:ph type="subTitle" idx="1"/>
          </p:nvPr>
        </p:nvSpPr>
        <p:spPr>
          <a:xfrm>
            <a:off x="436239" y="1586187"/>
            <a:ext cx="10007733" cy="571078"/>
          </a:xfrm>
        </p:spPr>
        <p:txBody>
          <a:bodyPr vert="horz" lIns="91440" tIns="45720" rIns="91440" bIns="45720" rtlCol="0" anchor="t">
            <a:noAutofit/>
          </a:bodyPr>
          <a:lstStyle/>
          <a:p>
            <a:r>
              <a:rPr lang="en-US" sz="1800" dirty="0">
                <a:solidFill>
                  <a:schemeClr val="bg2">
                    <a:lumMod val="25000"/>
                  </a:schemeClr>
                </a:solidFill>
                <a:latin typeface="Franklin Gothic Medium"/>
              </a:rPr>
              <a:t>By measuring the whole chain of results, using logical steps, any risks of non-implementation can be identified early, and the assumptions made can be tested and revised.</a:t>
            </a:r>
            <a:r>
              <a:rPr lang="en-US" sz="2200" dirty="0">
                <a:solidFill>
                  <a:schemeClr val="bg2">
                    <a:lumMod val="25000"/>
                  </a:schemeClr>
                </a:solidFill>
                <a:latin typeface="Franklin Gothic Medium"/>
              </a:rPr>
              <a:t> </a:t>
            </a:r>
            <a:endParaRPr lang="en-US" sz="2200" dirty="0">
              <a:solidFill>
                <a:schemeClr val="bg2">
                  <a:lumMod val="25000"/>
                </a:schemeClr>
              </a:solidFill>
            </a:endParaRPr>
          </a:p>
          <a:p>
            <a:endParaRPr lang="en-US" dirty="0"/>
          </a:p>
        </p:txBody>
      </p:sp>
      <p:sp>
        <p:nvSpPr>
          <p:cNvPr id="16" name="Rounded Rectangular Callout 15">
            <a:extLst>
              <a:ext uri="{FF2B5EF4-FFF2-40B4-BE49-F238E27FC236}">
                <a16:creationId xmlns:a16="http://schemas.microsoft.com/office/drawing/2014/main" id="{35286313-6E3B-9A4E-851B-F372A115A9F3}"/>
              </a:ext>
            </a:extLst>
          </p:cNvPr>
          <p:cNvSpPr/>
          <p:nvPr/>
        </p:nvSpPr>
        <p:spPr>
          <a:xfrm>
            <a:off x="7154948" y="206375"/>
            <a:ext cx="3571235" cy="1072805"/>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feel free to bring more examples from the matrix, considering the departments involved and the city’s priority actions</a:t>
            </a:r>
          </a:p>
        </p:txBody>
      </p:sp>
      <p:pic>
        <p:nvPicPr>
          <p:cNvPr id="17" name="Picture 16">
            <a:extLst>
              <a:ext uri="{FF2B5EF4-FFF2-40B4-BE49-F238E27FC236}">
                <a16:creationId xmlns:a16="http://schemas.microsoft.com/office/drawing/2014/main" id="{F41A3E8F-FD4C-FB4D-AA10-688CC3FA66FB}"/>
              </a:ext>
            </a:extLst>
          </p:cNvPr>
          <p:cNvPicPr/>
          <p:nvPr/>
        </p:nvPicPr>
        <p:blipFill>
          <a:blip r:embed="rId2">
            <a:extLst>
              <a:ext uri="{28A0092B-C50C-407E-A947-70E740481C1C}">
                <a14:useLocalDpi xmlns:a14="http://schemas.microsoft.com/office/drawing/2010/main"/>
              </a:ext>
            </a:extLst>
          </a:blip>
          <a:srcRect/>
          <a:stretch>
            <a:fillRect/>
          </a:stretch>
        </p:blipFill>
        <p:spPr bwMode="auto">
          <a:xfrm>
            <a:off x="436239" y="2543631"/>
            <a:ext cx="6267947" cy="3317836"/>
          </a:xfrm>
          <a:prstGeom prst="rect">
            <a:avLst/>
          </a:prstGeom>
          <a:noFill/>
          <a:ln>
            <a:noFill/>
          </a:ln>
        </p:spPr>
      </p:pic>
      <p:sp>
        <p:nvSpPr>
          <p:cNvPr id="18" name="Text Placeholder 16">
            <a:extLst>
              <a:ext uri="{FF2B5EF4-FFF2-40B4-BE49-F238E27FC236}">
                <a16:creationId xmlns:a16="http://schemas.microsoft.com/office/drawing/2014/main" id="{4BD708CF-45FD-A340-82C0-193993933FCF}"/>
              </a:ext>
            </a:extLst>
          </p:cNvPr>
          <p:cNvSpPr txBox="1">
            <a:spLocks/>
          </p:cNvSpPr>
          <p:nvPr/>
        </p:nvSpPr>
        <p:spPr>
          <a:xfrm>
            <a:off x="7139452" y="2489703"/>
            <a:ext cx="4858652" cy="9346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solidFill>
                  <a:schemeClr val="tx1">
                    <a:lumMod val="75000"/>
                    <a:lumOff val="25000"/>
                  </a:schemeClr>
                </a:solidFill>
                <a:latin typeface="Franklin Gothic Book"/>
              </a:rPr>
              <a:t>Action: </a:t>
            </a:r>
            <a:r>
              <a:rPr lang="en-US" sz="1600" dirty="0">
                <a:solidFill>
                  <a:schemeClr val="tx1">
                    <a:lumMod val="75000"/>
                    <a:lumOff val="25000"/>
                  </a:schemeClr>
                </a:solidFill>
                <a:latin typeface="Franklin Gothic Book"/>
              </a:rPr>
              <a:t>Any policy, program, project or activity initiated by urban public officials with the intention of contributing to climate resilience, carbon neutrality &amp; inclusivity.</a:t>
            </a:r>
          </a:p>
        </p:txBody>
      </p:sp>
      <p:sp>
        <p:nvSpPr>
          <p:cNvPr id="20" name="Text Placeholder 16">
            <a:extLst>
              <a:ext uri="{FF2B5EF4-FFF2-40B4-BE49-F238E27FC236}">
                <a16:creationId xmlns:a16="http://schemas.microsoft.com/office/drawing/2014/main" id="{DFF3342E-CD2E-0F4E-8CC4-339E881B18C0}"/>
              </a:ext>
            </a:extLst>
          </p:cNvPr>
          <p:cNvSpPr txBox="1">
            <a:spLocks/>
          </p:cNvSpPr>
          <p:nvPr/>
        </p:nvSpPr>
        <p:spPr>
          <a:xfrm>
            <a:off x="7139452" y="3556013"/>
            <a:ext cx="4858652" cy="76459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tx1">
                    <a:lumMod val="75000"/>
                    <a:lumOff val="25000"/>
                  </a:schemeClr>
                </a:solidFill>
                <a:latin typeface="Franklin Gothic Book"/>
              </a:rPr>
              <a:t>Milestones: </a:t>
            </a:r>
            <a:r>
              <a:rPr lang="en-US" sz="1600" dirty="0">
                <a:solidFill>
                  <a:schemeClr val="tx1">
                    <a:lumMod val="75000"/>
                    <a:lumOff val="25000"/>
                  </a:schemeClr>
                </a:solidFill>
                <a:latin typeface="Franklin Gothic Book"/>
              </a:rPr>
              <a:t>major events, dates, decisions, or deliverables, usually in a project plan that might be used to monitor progress.</a:t>
            </a:r>
            <a:endParaRPr lang="en-US" sz="1600" b="1" dirty="0">
              <a:solidFill>
                <a:schemeClr val="tx1">
                  <a:lumMod val="75000"/>
                  <a:lumOff val="25000"/>
                </a:schemeClr>
              </a:solidFill>
            </a:endParaRPr>
          </a:p>
        </p:txBody>
      </p:sp>
      <p:sp>
        <p:nvSpPr>
          <p:cNvPr id="21" name="Text Placeholder 16">
            <a:extLst>
              <a:ext uri="{FF2B5EF4-FFF2-40B4-BE49-F238E27FC236}">
                <a16:creationId xmlns:a16="http://schemas.microsoft.com/office/drawing/2014/main" id="{66AD46C4-99CA-F543-A801-E2BB22B4BC4C}"/>
              </a:ext>
            </a:extLst>
          </p:cNvPr>
          <p:cNvSpPr txBox="1">
            <a:spLocks/>
          </p:cNvSpPr>
          <p:nvPr/>
        </p:nvSpPr>
        <p:spPr>
          <a:xfrm>
            <a:off x="7136161" y="4482329"/>
            <a:ext cx="4719613" cy="44905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tx1">
                    <a:lumMod val="75000"/>
                    <a:lumOff val="25000"/>
                  </a:schemeClr>
                </a:solidFill>
                <a:latin typeface="Franklin Gothic Book"/>
              </a:rPr>
              <a:t>Output</a:t>
            </a:r>
            <a:r>
              <a:rPr lang="en-US" sz="1600" dirty="0">
                <a:solidFill>
                  <a:schemeClr val="tx1">
                    <a:lumMod val="75000"/>
                    <a:lumOff val="25000"/>
                  </a:schemeClr>
                </a:solidFill>
                <a:latin typeface="Franklin Gothic Book"/>
              </a:rPr>
              <a:t>: Improvement from baseline, produced by the action</a:t>
            </a:r>
            <a:r>
              <a:rPr lang="en-US" sz="1400" dirty="0"/>
              <a:t>.</a:t>
            </a:r>
          </a:p>
        </p:txBody>
      </p:sp>
      <p:sp>
        <p:nvSpPr>
          <p:cNvPr id="22" name="Text Placeholder 16">
            <a:extLst>
              <a:ext uri="{FF2B5EF4-FFF2-40B4-BE49-F238E27FC236}">
                <a16:creationId xmlns:a16="http://schemas.microsoft.com/office/drawing/2014/main" id="{CDF6AB20-7BF9-694C-8A32-77E0506D47DC}"/>
              </a:ext>
            </a:extLst>
          </p:cNvPr>
          <p:cNvSpPr txBox="1">
            <a:spLocks/>
          </p:cNvSpPr>
          <p:nvPr/>
        </p:nvSpPr>
        <p:spPr>
          <a:xfrm>
            <a:off x="7136161" y="5189652"/>
            <a:ext cx="4719613" cy="56959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1600" b="0" i="0">
                <a:solidFill>
                  <a:schemeClr val="tx1">
                    <a:lumMod val="75000"/>
                    <a:lumOff val="25000"/>
                  </a:schemeClr>
                </a:solidFill>
                <a:latin typeface="Franklin Gothic Book"/>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b="1" dirty="0"/>
              <a:t>Outcome</a:t>
            </a:r>
            <a:r>
              <a:rPr lang="en-US" dirty="0"/>
              <a:t>: Change generated by the output. Not under direct control of the action intervention. </a:t>
            </a:r>
          </a:p>
        </p:txBody>
      </p:sp>
      <p:sp>
        <p:nvSpPr>
          <p:cNvPr id="23" name="Text Placeholder 16">
            <a:extLst>
              <a:ext uri="{FF2B5EF4-FFF2-40B4-BE49-F238E27FC236}">
                <a16:creationId xmlns:a16="http://schemas.microsoft.com/office/drawing/2014/main" id="{5242A501-1C3B-EF4A-B732-B4CA47B7F6C3}"/>
              </a:ext>
            </a:extLst>
          </p:cNvPr>
          <p:cNvSpPr txBox="1">
            <a:spLocks/>
          </p:cNvSpPr>
          <p:nvPr/>
        </p:nvSpPr>
        <p:spPr>
          <a:xfrm>
            <a:off x="7139452" y="5976333"/>
            <a:ext cx="3707167" cy="44323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0" kern="1200">
                <a:solidFill>
                  <a:srgbClr val="009DA5"/>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chemeClr val="tx1">
                    <a:lumMod val="75000"/>
                    <a:lumOff val="25000"/>
                  </a:schemeClr>
                </a:solidFill>
                <a:latin typeface="Franklin Gothic Book"/>
              </a:rPr>
              <a:t>Impact</a:t>
            </a:r>
            <a:r>
              <a:rPr lang="en-US" sz="1600" dirty="0">
                <a:solidFill>
                  <a:schemeClr val="tx1">
                    <a:lumMod val="75000"/>
                    <a:lumOff val="25000"/>
                  </a:schemeClr>
                </a:solidFill>
                <a:latin typeface="Franklin Gothic Book"/>
              </a:rPr>
              <a:t>: Effect of the outcome.</a:t>
            </a:r>
          </a:p>
        </p:txBody>
      </p:sp>
      <p:sp>
        <p:nvSpPr>
          <p:cNvPr id="19" name="Text Placeholder 4">
            <a:extLst>
              <a:ext uri="{FF2B5EF4-FFF2-40B4-BE49-F238E27FC236}">
                <a16:creationId xmlns:a16="http://schemas.microsoft.com/office/drawing/2014/main" id="{B06363F2-82FC-6248-B91A-F4651D0AA3AE}"/>
              </a:ext>
            </a:extLst>
          </p:cNvPr>
          <p:cNvSpPr>
            <a:spLocks noGrp="1"/>
          </p:cNvSpPr>
          <p:nvPr>
            <p:ph type="body" sz="quarter" idx="20"/>
          </p:nvPr>
        </p:nvSpPr>
        <p:spPr>
          <a:xfrm>
            <a:off x="9820786" y="6585927"/>
            <a:ext cx="1810793" cy="232591"/>
          </a:xfrm>
        </p:spPr>
        <p:txBody>
          <a:bodyPr/>
          <a:lstStyle/>
          <a:p>
            <a:r>
              <a:rPr lang="en-US" dirty="0"/>
              <a:t>www.c40knowledgehub.org</a:t>
            </a:r>
          </a:p>
        </p:txBody>
      </p:sp>
    </p:spTree>
    <p:extLst>
      <p:ext uri="{BB962C8B-B14F-4D97-AF65-F5344CB8AC3E}">
        <p14:creationId xmlns:p14="http://schemas.microsoft.com/office/powerpoint/2010/main" val="3767436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34">
            <a:extLst>
              <a:ext uri="{FF2B5EF4-FFF2-40B4-BE49-F238E27FC236}">
                <a16:creationId xmlns:a16="http://schemas.microsoft.com/office/drawing/2014/main" id="{14077F8F-C6FB-154C-95E6-9510F30278BF}"/>
              </a:ext>
            </a:extLst>
          </p:cNvPr>
          <p:cNvSpPr/>
          <p:nvPr/>
        </p:nvSpPr>
        <p:spPr>
          <a:xfrm>
            <a:off x="7629993" y="1980503"/>
            <a:ext cx="4562007" cy="4866988"/>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E5A5487D-521E-A844-97C5-70DD5263A0F0}"/>
              </a:ext>
            </a:extLst>
          </p:cNvPr>
          <p:cNvSpPr>
            <a:spLocks noGrp="1"/>
          </p:cNvSpPr>
          <p:nvPr>
            <p:ph type="ctrTitle"/>
          </p:nvPr>
        </p:nvSpPr>
        <p:spPr>
          <a:xfrm>
            <a:off x="327359" y="398992"/>
            <a:ext cx="8996471" cy="687394"/>
          </a:xfrm>
        </p:spPr>
        <p:txBody>
          <a:bodyPr anchor="t">
            <a:normAutofit fontScale="90000"/>
          </a:bodyPr>
          <a:lstStyle/>
          <a:p>
            <a:r>
              <a:rPr lang="en-US" b="0" dirty="0">
                <a:latin typeface="Franklin Gothic Medium" panose="020B0603020102020204" pitchFamily="34" charset="0"/>
              </a:rPr>
              <a:t>WHAT YOU WILL FIND IN THESE SLIDES (2/2) </a:t>
            </a:r>
            <a:endParaRPr lang="en-US" dirty="0"/>
          </a:p>
        </p:txBody>
      </p:sp>
      <p:sp>
        <p:nvSpPr>
          <p:cNvPr id="9" name="Picture Placeholder 8">
            <a:extLst>
              <a:ext uri="{FF2B5EF4-FFF2-40B4-BE49-F238E27FC236}">
                <a16:creationId xmlns:a16="http://schemas.microsoft.com/office/drawing/2014/main" id="{FDE2B0C9-60BA-084D-B6DF-697B8D8183C5}"/>
              </a:ext>
            </a:extLst>
          </p:cNvPr>
          <p:cNvSpPr>
            <a:spLocks noGrp="1"/>
          </p:cNvSpPr>
          <p:nvPr>
            <p:ph type="pic" sz="quarter" idx="18"/>
          </p:nvPr>
        </p:nvSpPr>
        <p:spPr>
          <a:xfrm>
            <a:off x="9594574" y="6504590"/>
            <a:ext cx="2597426" cy="334903"/>
          </a:xfrm>
        </p:spPr>
      </p:sp>
      <p:sp>
        <p:nvSpPr>
          <p:cNvPr id="10" name="Text Placeholder 9">
            <a:extLst>
              <a:ext uri="{FF2B5EF4-FFF2-40B4-BE49-F238E27FC236}">
                <a16:creationId xmlns:a16="http://schemas.microsoft.com/office/drawing/2014/main" id="{C4DF92B1-74BF-6943-9254-13BB5FD6DD41}"/>
              </a:ext>
            </a:extLst>
          </p:cNvPr>
          <p:cNvSpPr>
            <a:spLocks noGrp="1"/>
          </p:cNvSpPr>
          <p:nvPr>
            <p:ph type="body" sz="quarter" idx="19"/>
          </p:nvPr>
        </p:nvSpPr>
        <p:spPr>
          <a:xfrm>
            <a:off x="9838944" y="6542279"/>
            <a:ext cx="2078281" cy="275965"/>
          </a:xfrm>
        </p:spPr>
        <p:txBody>
          <a:bodyPr/>
          <a:lstStyle/>
          <a:p>
            <a:r>
              <a:rPr lang="en-US" dirty="0"/>
              <a:t>www.c40knowledgehub.org</a:t>
            </a:r>
          </a:p>
          <a:p>
            <a:endParaRPr lang="en-US" dirty="0"/>
          </a:p>
        </p:txBody>
      </p:sp>
      <p:sp>
        <p:nvSpPr>
          <p:cNvPr id="11" name="Picture Placeholder 10">
            <a:extLst>
              <a:ext uri="{FF2B5EF4-FFF2-40B4-BE49-F238E27FC236}">
                <a16:creationId xmlns:a16="http://schemas.microsoft.com/office/drawing/2014/main" id="{65DB7DEC-5BC6-8040-BA59-DBBE94A6FB97}"/>
              </a:ext>
            </a:extLst>
          </p:cNvPr>
          <p:cNvSpPr>
            <a:spLocks noGrp="1"/>
          </p:cNvSpPr>
          <p:nvPr>
            <p:ph type="pic" sz="quarter" idx="20"/>
          </p:nvPr>
        </p:nvSpPr>
        <p:spPr/>
      </p:sp>
      <p:sp>
        <p:nvSpPr>
          <p:cNvPr id="12" name="Text Placeholder 11">
            <a:extLst>
              <a:ext uri="{FF2B5EF4-FFF2-40B4-BE49-F238E27FC236}">
                <a16:creationId xmlns:a16="http://schemas.microsoft.com/office/drawing/2014/main" id="{953F3938-36A2-B44C-9036-3CED7EE66B53}"/>
              </a:ext>
            </a:extLst>
          </p:cNvPr>
          <p:cNvSpPr>
            <a:spLocks noGrp="1"/>
          </p:cNvSpPr>
          <p:nvPr>
            <p:ph type="body" sz="quarter" idx="21"/>
          </p:nvPr>
        </p:nvSpPr>
        <p:spPr/>
        <p:txBody>
          <a:bodyPr/>
          <a:lstStyle/>
          <a:p>
            <a:r>
              <a:rPr lang="en-US" dirty="0"/>
              <a:t>3</a:t>
            </a:r>
          </a:p>
        </p:txBody>
      </p:sp>
      <p:sp>
        <p:nvSpPr>
          <p:cNvPr id="13" name="Rectangle 12">
            <a:extLst>
              <a:ext uri="{FF2B5EF4-FFF2-40B4-BE49-F238E27FC236}">
                <a16:creationId xmlns:a16="http://schemas.microsoft.com/office/drawing/2014/main" id="{54F5ECD3-9861-3E4A-9D21-2CAC6738738D}"/>
              </a:ext>
            </a:extLst>
          </p:cNvPr>
          <p:cNvSpPr/>
          <p:nvPr/>
        </p:nvSpPr>
        <p:spPr>
          <a:xfrm>
            <a:off x="403561" y="1250527"/>
            <a:ext cx="9435383" cy="3693319"/>
          </a:xfrm>
          <a:prstGeom prst="rect">
            <a:avLst/>
          </a:prstGeom>
        </p:spPr>
        <p:txBody>
          <a:bodyPr wrap="square">
            <a:spAutoFit/>
          </a:bodyPr>
          <a:lstStyle/>
          <a:p>
            <a:r>
              <a:rPr lang="en-US" dirty="0">
                <a:solidFill>
                  <a:schemeClr val="bg2">
                    <a:lumMod val="25000"/>
                  </a:schemeClr>
                </a:solidFill>
                <a:latin typeface="Franklin Gothic Book" panose="020B0503020102020204" pitchFamily="34" charset="0"/>
              </a:rPr>
              <a:t>Materials include proposed slides for the two introductory workshop sessions, which facilitators can tailor to their context and needs. </a:t>
            </a:r>
          </a:p>
          <a:p>
            <a:endParaRPr lang="en-US" dirty="0">
              <a:solidFill>
                <a:schemeClr val="bg2">
                  <a:lumMod val="25000"/>
                </a:schemeClr>
              </a:solidFill>
              <a:latin typeface="Franklin Gothic Book" panose="020B0503020102020204" pitchFamily="34" charset="0"/>
            </a:endParaRPr>
          </a:p>
          <a:p>
            <a:r>
              <a:rPr lang="en-US" dirty="0">
                <a:solidFill>
                  <a:schemeClr val="bg2">
                    <a:lumMod val="25000"/>
                  </a:schemeClr>
                </a:solidFill>
                <a:latin typeface="Franklin Gothic Book" panose="020B0503020102020204" pitchFamily="34" charset="0"/>
              </a:rPr>
              <a:t>Cover slides include placeholder images, please tailor by inserting your own city pictures. </a:t>
            </a:r>
          </a:p>
          <a:p>
            <a:endParaRPr lang="en-US" dirty="0">
              <a:solidFill>
                <a:schemeClr val="bg2">
                  <a:lumMod val="25000"/>
                </a:schemeClr>
              </a:solidFill>
              <a:latin typeface="Franklin Gothic Book" panose="020B0503020102020204" pitchFamily="34" charset="0"/>
            </a:endParaRPr>
          </a:p>
          <a:p>
            <a:r>
              <a:rPr lang="en-US" dirty="0">
                <a:solidFill>
                  <a:schemeClr val="bg2">
                    <a:lumMod val="25000"/>
                  </a:schemeClr>
                </a:solidFill>
                <a:latin typeface="Franklin Gothic Book" panose="020B0503020102020204" pitchFamily="34" charset="0"/>
              </a:rPr>
              <a:t>At the end of the slide deck there is a set of slides for facilitators, to support the preparation of the workshops, the delivery of proposed activities and a list of referenced sources.</a:t>
            </a:r>
          </a:p>
          <a:p>
            <a:endParaRPr lang="en-US" dirty="0">
              <a:solidFill>
                <a:schemeClr val="bg2">
                  <a:lumMod val="25000"/>
                </a:schemeClr>
              </a:solidFill>
              <a:latin typeface="Franklin Gothic Book" panose="020B0503020102020204" pitchFamily="34" charset="0"/>
            </a:endParaRPr>
          </a:p>
          <a:p>
            <a:r>
              <a:rPr lang="en-US" dirty="0">
                <a:solidFill>
                  <a:schemeClr val="bg2">
                    <a:lumMod val="25000"/>
                  </a:schemeClr>
                </a:solidFill>
                <a:latin typeface="Franklin Gothic Book" panose="020B0503020102020204" pitchFamily="34" charset="0"/>
              </a:rPr>
              <a:t>Please refer to the </a:t>
            </a:r>
            <a:r>
              <a:rPr lang="en-US" b="1" dirty="0">
                <a:solidFill>
                  <a:schemeClr val="bg2">
                    <a:lumMod val="25000"/>
                  </a:schemeClr>
                </a:solidFill>
                <a:latin typeface="Franklin Gothic Book" panose="020B0503020102020204" pitchFamily="34" charset="0"/>
              </a:rPr>
              <a:t>CAP MER Summary &amp; Introduction slide deck </a:t>
            </a:r>
            <a:r>
              <a:rPr lang="en-US" dirty="0">
                <a:solidFill>
                  <a:schemeClr val="bg2">
                    <a:lumMod val="25000"/>
                  </a:schemeClr>
                </a:solidFill>
                <a:latin typeface="Franklin Gothic Book" panose="020B0503020102020204" pitchFamily="34" charset="0"/>
              </a:rPr>
              <a:t>where you will find a set of slides to </a:t>
            </a:r>
            <a:r>
              <a:rPr lang="es-US" i="1" dirty="0">
                <a:solidFill>
                  <a:schemeClr val="bg2">
                    <a:lumMod val="25000"/>
                  </a:schemeClr>
                </a:solidFill>
                <a:latin typeface="Franklin Gothic Book" panose="020B0503020102020204" pitchFamily="34" charset="0"/>
              </a:rPr>
              <a:t>support initial conversations with the city, providing</a:t>
            </a:r>
            <a:r>
              <a:rPr lang="es-US" dirty="0">
                <a:solidFill>
                  <a:schemeClr val="bg2">
                    <a:lumMod val="25000"/>
                  </a:schemeClr>
                </a:solidFill>
                <a:latin typeface="Franklin Gothic Book" panose="020B0503020102020204" pitchFamily="34" charset="0"/>
              </a:rPr>
              <a:t> a step-by-step guide for developing a CITY CAP MER system, as well as useful examples of how cities have included MER in their published CAP, aligning the city’s vision and strategic pillars. </a:t>
            </a:r>
            <a:endParaRPr lang="en-US" dirty="0">
              <a:solidFill>
                <a:schemeClr val="bg2">
                  <a:lumMod val="25000"/>
                </a:schemeClr>
              </a:solidFill>
              <a:latin typeface="Franklin Gothic Book" panose="020B0503020102020204" pitchFamily="34" charset="0"/>
            </a:endParaRPr>
          </a:p>
          <a:p>
            <a:pPr>
              <a:buClr>
                <a:srgbClr val="09CF62"/>
              </a:buClr>
            </a:pPr>
            <a:endParaRPr lang="en-US" dirty="0">
              <a:solidFill>
                <a:schemeClr val="bg2">
                  <a:lumMod val="25000"/>
                </a:schemeClr>
              </a:solidFill>
              <a:latin typeface="Franklin Gothic Book" panose="020B0503020102020204" pitchFamily="34" charset="0"/>
            </a:endParaRPr>
          </a:p>
        </p:txBody>
      </p:sp>
    </p:spTree>
    <p:extLst>
      <p:ext uri="{BB962C8B-B14F-4D97-AF65-F5344CB8AC3E}">
        <p14:creationId xmlns:p14="http://schemas.microsoft.com/office/powerpoint/2010/main" val="18936839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8E484-44DF-E846-93F2-93CD130DAD60}"/>
              </a:ext>
            </a:extLst>
          </p:cNvPr>
          <p:cNvSpPr>
            <a:spLocks noGrp="1"/>
          </p:cNvSpPr>
          <p:nvPr>
            <p:ph type="ctrTitle"/>
          </p:nvPr>
        </p:nvSpPr>
        <p:spPr>
          <a:xfrm>
            <a:off x="290040" y="407957"/>
            <a:ext cx="7915610" cy="582720"/>
          </a:xfrm>
        </p:spPr>
        <p:txBody>
          <a:bodyPr anchor="t">
            <a:normAutofit fontScale="90000"/>
          </a:bodyPr>
          <a:lstStyle/>
          <a:p>
            <a:r>
              <a:rPr lang="en-US" b="0" dirty="0"/>
              <a:t>Intervention logic activity </a:t>
            </a:r>
          </a:p>
        </p:txBody>
      </p:sp>
      <p:sp>
        <p:nvSpPr>
          <p:cNvPr id="7" name="Picture Placeholder 6">
            <a:extLst>
              <a:ext uri="{FF2B5EF4-FFF2-40B4-BE49-F238E27FC236}">
                <a16:creationId xmlns:a16="http://schemas.microsoft.com/office/drawing/2014/main" id="{CE28CD96-FD58-4948-8D43-7454E368AE69}"/>
              </a:ext>
            </a:extLst>
          </p:cNvPr>
          <p:cNvSpPr>
            <a:spLocks noGrp="1"/>
          </p:cNvSpPr>
          <p:nvPr>
            <p:ph type="pic" sz="quarter" idx="18"/>
          </p:nvPr>
        </p:nvSpPr>
        <p:spPr>
          <a:xfrm>
            <a:off x="9395790" y="6520344"/>
            <a:ext cx="2796209" cy="334903"/>
          </a:xfrm>
        </p:spPr>
      </p:sp>
      <p:sp>
        <p:nvSpPr>
          <p:cNvPr id="9" name="Picture Placeholder 8">
            <a:extLst>
              <a:ext uri="{FF2B5EF4-FFF2-40B4-BE49-F238E27FC236}">
                <a16:creationId xmlns:a16="http://schemas.microsoft.com/office/drawing/2014/main" id="{1D2A33A7-10EF-5540-B589-01B7593EF3FF}"/>
              </a:ext>
            </a:extLst>
          </p:cNvPr>
          <p:cNvSpPr>
            <a:spLocks noGrp="1"/>
          </p:cNvSpPr>
          <p:nvPr>
            <p:ph type="pic" sz="quarter" idx="20"/>
          </p:nvPr>
        </p:nvSpPr>
        <p:spPr/>
      </p:sp>
      <p:sp>
        <p:nvSpPr>
          <p:cNvPr id="10" name="Text Placeholder 9">
            <a:extLst>
              <a:ext uri="{FF2B5EF4-FFF2-40B4-BE49-F238E27FC236}">
                <a16:creationId xmlns:a16="http://schemas.microsoft.com/office/drawing/2014/main" id="{E152C946-D759-0844-8C45-8E1B883DCB06}"/>
              </a:ext>
            </a:extLst>
          </p:cNvPr>
          <p:cNvSpPr>
            <a:spLocks noGrp="1"/>
          </p:cNvSpPr>
          <p:nvPr>
            <p:ph type="body" sz="quarter" idx="21"/>
          </p:nvPr>
        </p:nvSpPr>
        <p:spPr/>
        <p:txBody>
          <a:bodyPr/>
          <a:lstStyle/>
          <a:p>
            <a:r>
              <a:rPr lang="en-US" dirty="0"/>
              <a:t>30</a:t>
            </a:r>
          </a:p>
        </p:txBody>
      </p:sp>
      <p:sp>
        <p:nvSpPr>
          <p:cNvPr id="11" name="Rectangle 10">
            <a:extLst>
              <a:ext uri="{FF2B5EF4-FFF2-40B4-BE49-F238E27FC236}">
                <a16:creationId xmlns:a16="http://schemas.microsoft.com/office/drawing/2014/main" id="{1355B52B-F21B-C24E-9DB7-B53DC8473F86}"/>
              </a:ext>
            </a:extLst>
          </p:cNvPr>
          <p:cNvSpPr/>
          <p:nvPr/>
        </p:nvSpPr>
        <p:spPr>
          <a:xfrm>
            <a:off x="420669" y="1597787"/>
            <a:ext cx="10430210" cy="2369880"/>
          </a:xfrm>
          <a:prstGeom prst="rect">
            <a:avLst/>
          </a:prstGeom>
        </p:spPr>
        <p:txBody>
          <a:bodyPr wrap="square">
            <a:spAutoFit/>
          </a:bodyPr>
          <a:lstStyle/>
          <a:p>
            <a:pPr>
              <a:buClr>
                <a:srgbClr val="F37160"/>
              </a:buClr>
            </a:pPr>
            <a:r>
              <a:rPr lang="en-GB" sz="2000" b="1" dirty="0">
                <a:solidFill>
                  <a:schemeClr val="bg2">
                    <a:lumMod val="25000"/>
                  </a:schemeClr>
                </a:solidFill>
                <a:latin typeface="Franklin Gothic Book" panose="020B0503020102020204" pitchFamily="34" charset="0"/>
                <a:cs typeface="Calibri"/>
              </a:rPr>
              <a:t>Group</a:t>
            </a:r>
            <a:r>
              <a:rPr lang="en-GB" sz="2000" dirty="0">
                <a:solidFill>
                  <a:schemeClr val="bg2">
                    <a:lumMod val="25000"/>
                  </a:schemeClr>
                </a:solidFill>
                <a:latin typeface="Franklin Gothic Book" panose="020B0503020102020204" pitchFamily="34" charset="0"/>
                <a:cs typeface="Calibri"/>
              </a:rPr>
              <a:t> </a:t>
            </a:r>
            <a:r>
              <a:rPr lang="en-GB" sz="2000" dirty="0">
                <a:latin typeface="Franklin Gothic Book" panose="020B0503020102020204" pitchFamily="34" charset="0"/>
                <a:cs typeface="Calibri"/>
              </a:rPr>
              <a:t>activity (15 minutes):</a:t>
            </a:r>
          </a:p>
          <a:p>
            <a:pPr>
              <a:buClr>
                <a:srgbClr val="F37160"/>
              </a:buClr>
            </a:pPr>
            <a:endParaRPr lang="en-GB" sz="2000" dirty="0">
              <a:latin typeface="Franklin Gothic Book" panose="020B0503020102020204" pitchFamily="34" charset="0"/>
              <a:cs typeface="Calibri"/>
            </a:endParaRPr>
          </a:p>
          <a:p>
            <a:pPr marL="285750" indent="-285750">
              <a:buClr>
                <a:srgbClr val="09CF62"/>
              </a:buClr>
              <a:buFont typeface="Wingdings" pitchFamily="2" charset="2"/>
              <a:buChar char="§"/>
            </a:pPr>
            <a:r>
              <a:rPr lang="en-GB" dirty="0">
                <a:latin typeface="Franklin Gothic Book" panose="020B0503020102020204" pitchFamily="34" charset="0"/>
                <a:cs typeface="Calibri"/>
              </a:rPr>
              <a:t>Break people into groups </a:t>
            </a:r>
          </a:p>
          <a:p>
            <a:pPr marL="285750" indent="-285750">
              <a:buClr>
                <a:srgbClr val="09CF62"/>
              </a:buClr>
              <a:buFont typeface="Wingdings" pitchFamily="2" charset="2"/>
              <a:buChar char="§"/>
            </a:pPr>
            <a:r>
              <a:rPr lang="en-GB" dirty="0">
                <a:latin typeface="Franklin Gothic Book" panose="020B0503020102020204" pitchFamily="34" charset="0"/>
                <a:cs typeface="Calibri"/>
              </a:rPr>
              <a:t>Select an action from the list (from the priority action list)</a:t>
            </a:r>
          </a:p>
          <a:p>
            <a:pPr marL="285750" indent="-285750">
              <a:buClr>
                <a:srgbClr val="09CF62"/>
              </a:buClr>
              <a:buFont typeface="Wingdings" pitchFamily="2" charset="2"/>
              <a:buChar char="§"/>
            </a:pPr>
            <a:r>
              <a:rPr lang="en-GB" dirty="0">
                <a:latin typeface="Franklin Gothic Book" panose="020B0503020102020204" pitchFamily="34" charset="0"/>
                <a:cs typeface="Calibri"/>
              </a:rPr>
              <a:t>Each group needs to complete an example of an action’s logic “result chain”. Use the "blank intervention logic" table to facilitate the work </a:t>
            </a:r>
          </a:p>
          <a:p>
            <a:pPr marL="285750" indent="-285750">
              <a:buClr>
                <a:srgbClr val="09CF62"/>
              </a:buClr>
              <a:buFont typeface="Wingdings" pitchFamily="2" charset="2"/>
              <a:buChar char="§"/>
            </a:pPr>
            <a:r>
              <a:rPr lang="en-GB" dirty="0">
                <a:latin typeface="Franklin Gothic Book" panose="020B0503020102020204" pitchFamily="34" charset="0"/>
              </a:rPr>
              <a:t>Make sure you choose someone to present the results at the end and you capture what you want to share</a:t>
            </a:r>
            <a:endParaRPr lang="en-GB" dirty="0">
              <a:latin typeface="Franklin Gothic Book" panose="020B0503020102020204" pitchFamily="34" charset="0"/>
              <a:cs typeface="Calibri"/>
            </a:endParaRPr>
          </a:p>
        </p:txBody>
      </p:sp>
      <p:graphicFrame>
        <p:nvGraphicFramePr>
          <p:cNvPr id="12" name="Table 11">
            <a:extLst>
              <a:ext uri="{FF2B5EF4-FFF2-40B4-BE49-F238E27FC236}">
                <a16:creationId xmlns:a16="http://schemas.microsoft.com/office/drawing/2014/main" id="{D11EB8F6-A9F2-CE4F-9174-881C0BFE200F}"/>
              </a:ext>
            </a:extLst>
          </p:cNvPr>
          <p:cNvGraphicFramePr>
            <a:graphicFrameLocks noGrp="1"/>
          </p:cNvGraphicFramePr>
          <p:nvPr>
            <p:extLst>
              <p:ext uri="{D42A27DB-BD31-4B8C-83A1-F6EECF244321}">
                <p14:modId xmlns:p14="http://schemas.microsoft.com/office/powerpoint/2010/main" val="1906973289"/>
              </p:ext>
            </p:extLst>
          </p:nvPr>
        </p:nvGraphicFramePr>
        <p:xfrm>
          <a:off x="1738809" y="3975244"/>
          <a:ext cx="9918521" cy="2474799"/>
        </p:xfrm>
        <a:graphic>
          <a:graphicData uri="http://schemas.openxmlformats.org/drawingml/2006/table">
            <a:tbl>
              <a:tblPr firstRow="1" bandRow="1">
                <a:tableStyleId>{F5AB1C69-6EDB-4FF4-983F-18BD219EF322}</a:tableStyleId>
              </a:tblPr>
              <a:tblGrid>
                <a:gridCol w="1622126">
                  <a:extLst>
                    <a:ext uri="{9D8B030D-6E8A-4147-A177-3AD203B41FA5}">
                      <a16:colId xmlns:a16="http://schemas.microsoft.com/office/drawing/2014/main" val="2073533896"/>
                    </a:ext>
                  </a:extLst>
                </a:gridCol>
                <a:gridCol w="1203470">
                  <a:extLst>
                    <a:ext uri="{9D8B030D-6E8A-4147-A177-3AD203B41FA5}">
                      <a16:colId xmlns:a16="http://schemas.microsoft.com/office/drawing/2014/main" val="2384374328"/>
                    </a:ext>
                  </a:extLst>
                </a:gridCol>
                <a:gridCol w="1304546">
                  <a:extLst>
                    <a:ext uri="{9D8B030D-6E8A-4147-A177-3AD203B41FA5}">
                      <a16:colId xmlns:a16="http://schemas.microsoft.com/office/drawing/2014/main" val="4229314881"/>
                    </a:ext>
                  </a:extLst>
                </a:gridCol>
                <a:gridCol w="1837424">
                  <a:extLst>
                    <a:ext uri="{9D8B030D-6E8A-4147-A177-3AD203B41FA5}">
                      <a16:colId xmlns:a16="http://schemas.microsoft.com/office/drawing/2014/main" val="3915318362"/>
                    </a:ext>
                  </a:extLst>
                </a:gridCol>
                <a:gridCol w="1394832">
                  <a:extLst>
                    <a:ext uri="{9D8B030D-6E8A-4147-A177-3AD203B41FA5}">
                      <a16:colId xmlns:a16="http://schemas.microsoft.com/office/drawing/2014/main" val="1347673731"/>
                    </a:ext>
                  </a:extLst>
                </a:gridCol>
                <a:gridCol w="1257410">
                  <a:extLst>
                    <a:ext uri="{9D8B030D-6E8A-4147-A177-3AD203B41FA5}">
                      <a16:colId xmlns:a16="http://schemas.microsoft.com/office/drawing/2014/main" val="3010297072"/>
                    </a:ext>
                  </a:extLst>
                </a:gridCol>
                <a:gridCol w="1298713">
                  <a:extLst>
                    <a:ext uri="{9D8B030D-6E8A-4147-A177-3AD203B41FA5}">
                      <a16:colId xmlns:a16="http://schemas.microsoft.com/office/drawing/2014/main" val="4262648791"/>
                    </a:ext>
                  </a:extLst>
                </a:gridCol>
              </a:tblGrid>
              <a:tr h="1016855">
                <a:tc>
                  <a:txBody>
                    <a:bodyPr/>
                    <a:lstStyle/>
                    <a:p>
                      <a:pPr algn="ctr"/>
                      <a:r>
                        <a:rPr lang="en-US" dirty="0">
                          <a:latin typeface="Franklin Gothic Book" panose="020B0503020102020204" pitchFamily="34" charset="0"/>
                        </a:rPr>
                        <a:t>Priority Action</a:t>
                      </a:r>
                    </a:p>
                  </a:txBody>
                  <a:tcPr anchor="ctr">
                    <a:solidFill>
                      <a:srgbClr val="09CF62"/>
                    </a:solidFill>
                  </a:tcPr>
                </a:tc>
                <a:tc>
                  <a:txBody>
                    <a:bodyPr/>
                    <a:lstStyle/>
                    <a:p>
                      <a:pPr algn="ctr"/>
                      <a:r>
                        <a:rPr lang="en-US" dirty="0">
                          <a:latin typeface="Franklin Gothic Book" panose="020B0503020102020204" pitchFamily="34" charset="0"/>
                        </a:rPr>
                        <a:t>Output</a:t>
                      </a:r>
                    </a:p>
                  </a:txBody>
                  <a:tcPr anchor="ctr">
                    <a:solidFill>
                      <a:srgbClr val="09CF62"/>
                    </a:solidFill>
                  </a:tcPr>
                </a:tc>
                <a:tc>
                  <a:txBody>
                    <a:bodyPr/>
                    <a:lstStyle/>
                    <a:p>
                      <a:pPr algn="ctr"/>
                      <a:r>
                        <a:rPr lang="en-US" dirty="0">
                          <a:latin typeface="Franklin Gothic Book" panose="020B0503020102020204" pitchFamily="34" charset="0"/>
                        </a:rPr>
                        <a:t>Output Indicator</a:t>
                      </a:r>
                    </a:p>
                  </a:txBody>
                  <a:tcPr anchor="ctr">
                    <a:solidFill>
                      <a:srgbClr val="09CF62"/>
                    </a:solidFill>
                  </a:tcPr>
                </a:tc>
                <a:tc>
                  <a:txBody>
                    <a:bodyPr/>
                    <a:lstStyle/>
                    <a:p>
                      <a:pPr algn="ctr"/>
                      <a:r>
                        <a:rPr lang="en-US" dirty="0">
                          <a:latin typeface="Franklin Gothic Book" panose="020B0503020102020204" pitchFamily="34" charset="0"/>
                        </a:rPr>
                        <a:t>Outcome</a:t>
                      </a:r>
                    </a:p>
                  </a:txBody>
                  <a:tcPr anchor="ctr">
                    <a:solidFill>
                      <a:srgbClr val="09CF62"/>
                    </a:solidFill>
                  </a:tcPr>
                </a:tc>
                <a:tc>
                  <a:txBody>
                    <a:bodyPr/>
                    <a:lstStyle/>
                    <a:p>
                      <a:pPr algn="ctr"/>
                      <a:r>
                        <a:rPr lang="en-US" dirty="0">
                          <a:latin typeface="Franklin Gothic Book" panose="020B0503020102020204" pitchFamily="34" charset="0"/>
                        </a:rPr>
                        <a:t>Outcome Indicator</a:t>
                      </a:r>
                    </a:p>
                  </a:txBody>
                  <a:tcPr anchor="ctr">
                    <a:solidFill>
                      <a:srgbClr val="09CF62"/>
                    </a:solidFill>
                  </a:tcPr>
                </a:tc>
                <a:tc>
                  <a:txBody>
                    <a:bodyPr/>
                    <a:lstStyle/>
                    <a:p>
                      <a:pPr algn="ctr"/>
                      <a:r>
                        <a:rPr lang="en-US" dirty="0">
                          <a:latin typeface="Franklin Gothic Book" panose="020B0503020102020204" pitchFamily="34" charset="0"/>
                        </a:rPr>
                        <a:t>Impact</a:t>
                      </a:r>
                    </a:p>
                  </a:txBody>
                  <a:tcPr anchor="ctr">
                    <a:solidFill>
                      <a:srgbClr val="09CF62"/>
                    </a:solidFill>
                  </a:tcPr>
                </a:tc>
                <a:tc>
                  <a:txBody>
                    <a:bodyPr/>
                    <a:lstStyle/>
                    <a:p>
                      <a:pPr algn="ctr"/>
                      <a:r>
                        <a:rPr lang="en-US" dirty="0">
                          <a:latin typeface="Franklin Gothic Book" panose="020B0503020102020204" pitchFamily="34" charset="0"/>
                        </a:rPr>
                        <a:t>Impact Indicator</a:t>
                      </a:r>
                    </a:p>
                  </a:txBody>
                  <a:tcPr anchor="ctr">
                    <a:solidFill>
                      <a:srgbClr val="09CF62"/>
                    </a:solidFill>
                  </a:tcPr>
                </a:tc>
                <a:extLst>
                  <a:ext uri="{0D108BD9-81ED-4DB2-BD59-A6C34878D82A}">
                    <a16:rowId xmlns:a16="http://schemas.microsoft.com/office/drawing/2014/main" val="3311418560"/>
                  </a:ext>
                </a:extLst>
              </a:tr>
              <a:tr h="624562">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extLst>
                  <a:ext uri="{0D108BD9-81ED-4DB2-BD59-A6C34878D82A}">
                    <a16:rowId xmlns:a16="http://schemas.microsoft.com/office/drawing/2014/main" val="2407995913"/>
                  </a:ext>
                </a:extLst>
              </a:tr>
              <a:tr h="833382">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07811692"/>
                  </a:ext>
                </a:extLst>
              </a:tr>
            </a:tbl>
          </a:graphicData>
        </a:graphic>
      </p:graphicFrame>
      <p:sp>
        <p:nvSpPr>
          <p:cNvPr id="3" name="TextBox 2">
            <a:extLst>
              <a:ext uri="{FF2B5EF4-FFF2-40B4-BE49-F238E27FC236}">
                <a16:creationId xmlns:a16="http://schemas.microsoft.com/office/drawing/2014/main" id="{6F70C64A-E322-BD4B-8947-1CAEF9B48C76}"/>
              </a:ext>
            </a:extLst>
          </p:cNvPr>
          <p:cNvSpPr txBox="1"/>
          <p:nvPr/>
        </p:nvSpPr>
        <p:spPr>
          <a:xfrm>
            <a:off x="418874" y="1065076"/>
            <a:ext cx="6841522" cy="400110"/>
          </a:xfrm>
          <a:prstGeom prst="rect">
            <a:avLst/>
          </a:prstGeom>
          <a:noFill/>
        </p:spPr>
        <p:txBody>
          <a:bodyPr wrap="square" rtlCol="0">
            <a:spAutoFit/>
          </a:bodyPr>
          <a:lstStyle/>
          <a:p>
            <a:r>
              <a:rPr lang="en-US" sz="2000" b="1" dirty="0">
                <a:solidFill>
                  <a:schemeClr val="bg2">
                    <a:lumMod val="25000"/>
                  </a:schemeClr>
                </a:solidFill>
                <a:latin typeface="Franklin Gothic Book" panose="020B0503020102020204" pitchFamily="34" charset="0"/>
              </a:rPr>
              <a:t>Aim: </a:t>
            </a:r>
            <a:r>
              <a:rPr lang="en-US" sz="2000" dirty="0">
                <a:latin typeface="Franklin Gothic Book" panose="020B0503020102020204" pitchFamily="34" charset="0"/>
              </a:rPr>
              <a:t>To understand/complete the result chain process. </a:t>
            </a:r>
            <a:endParaRPr lang="en-US" dirty="0">
              <a:latin typeface="Franklin Gothic Book" panose="020B0503020102020204" pitchFamily="34" charset="0"/>
            </a:endParaRPr>
          </a:p>
        </p:txBody>
      </p:sp>
      <p:sp>
        <p:nvSpPr>
          <p:cNvPr id="13" name="Text Placeholder 4">
            <a:extLst>
              <a:ext uri="{FF2B5EF4-FFF2-40B4-BE49-F238E27FC236}">
                <a16:creationId xmlns:a16="http://schemas.microsoft.com/office/drawing/2014/main" id="{29D9CB63-274A-C54B-AC26-22D1DF29B2C3}"/>
              </a:ext>
            </a:extLst>
          </p:cNvPr>
          <p:cNvSpPr>
            <a:spLocks noGrp="1"/>
          </p:cNvSpPr>
          <p:nvPr>
            <p:ph type="body" sz="quarter" idx="19"/>
          </p:nvPr>
        </p:nvSpPr>
        <p:spPr>
          <a:xfrm>
            <a:off x="9861927" y="6571499"/>
            <a:ext cx="2330073" cy="232591"/>
          </a:xfrm>
        </p:spPr>
        <p:txBody>
          <a:bodyPr/>
          <a:lstStyle/>
          <a:p>
            <a:r>
              <a:rPr lang="en-US" dirty="0"/>
              <a:t>www.c40knowledgehub.org</a:t>
            </a:r>
          </a:p>
        </p:txBody>
      </p:sp>
    </p:spTree>
    <p:extLst>
      <p:ext uri="{BB962C8B-B14F-4D97-AF65-F5344CB8AC3E}">
        <p14:creationId xmlns:p14="http://schemas.microsoft.com/office/powerpoint/2010/main" val="3425029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Triangle 15">
            <a:extLst>
              <a:ext uri="{FF2B5EF4-FFF2-40B4-BE49-F238E27FC236}">
                <a16:creationId xmlns:a16="http://schemas.microsoft.com/office/drawing/2014/main" id="{3EA94E85-B3EC-8B42-B44D-068174191FF4}"/>
              </a:ext>
            </a:extLst>
          </p:cNvPr>
          <p:cNvSpPr/>
          <p:nvPr/>
        </p:nvSpPr>
        <p:spPr>
          <a:xfrm rot="10800000" flipV="1">
            <a:off x="8249479" y="2765347"/>
            <a:ext cx="3942521" cy="4092653"/>
          </a:xfrm>
          <a:prstGeom prst="rtTriangl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81BC0A17-0807-E240-98DE-4BB81114C108}"/>
              </a:ext>
            </a:extLst>
          </p:cNvPr>
          <p:cNvSpPr>
            <a:spLocks noGrp="1"/>
          </p:cNvSpPr>
          <p:nvPr>
            <p:ph type="pic" sz="quarter" idx="19"/>
          </p:nvPr>
        </p:nvSpPr>
        <p:spPr>
          <a:xfrm>
            <a:off x="9475304" y="6533596"/>
            <a:ext cx="2716696" cy="334903"/>
          </a:xfrm>
        </p:spPr>
      </p:sp>
      <p:sp>
        <p:nvSpPr>
          <p:cNvPr id="12" name="Picture Placeholder 11">
            <a:extLst>
              <a:ext uri="{FF2B5EF4-FFF2-40B4-BE49-F238E27FC236}">
                <a16:creationId xmlns:a16="http://schemas.microsoft.com/office/drawing/2014/main" id="{5745C740-AD41-B94C-8CF1-7E05BBA0F157}"/>
              </a:ext>
            </a:extLst>
          </p:cNvPr>
          <p:cNvSpPr>
            <a:spLocks noGrp="1"/>
          </p:cNvSpPr>
          <p:nvPr>
            <p:ph type="pic" sz="quarter" idx="21"/>
          </p:nvPr>
        </p:nvSpPr>
        <p:spPr/>
      </p:sp>
      <p:sp>
        <p:nvSpPr>
          <p:cNvPr id="13" name="Text Placeholder 12">
            <a:extLst>
              <a:ext uri="{FF2B5EF4-FFF2-40B4-BE49-F238E27FC236}">
                <a16:creationId xmlns:a16="http://schemas.microsoft.com/office/drawing/2014/main" id="{629E600B-443B-6745-B20B-E93CDA6A2540}"/>
              </a:ext>
            </a:extLst>
          </p:cNvPr>
          <p:cNvSpPr>
            <a:spLocks noGrp="1"/>
          </p:cNvSpPr>
          <p:nvPr>
            <p:ph type="body" sz="quarter" idx="22"/>
          </p:nvPr>
        </p:nvSpPr>
        <p:spPr/>
        <p:txBody>
          <a:bodyPr/>
          <a:lstStyle/>
          <a:p>
            <a:r>
              <a:rPr lang="en-US" dirty="0"/>
              <a:t>31</a:t>
            </a:r>
          </a:p>
        </p:txBody>
      </p:sp>
      <p:sp>
        <p:nvSpPr>
          <p:cNvPr id="14" name="Title 1">
            <a:extLst>
              <a:ext uri="{FF2B5EF4-FFF2-40B4-BE49-F238E27FC236}">
                <a16:creationId xmlns:a16="http://schemas.microsoft.com/office/drawing/2014/main" id="{01D43BDF-4178-3348-939A-F2B4E2AD0D65}"/>
              </a:ext>
            </a:extLst>
          </p:cNvPr>
          <p:cNvSpPr>
            <a:spLocks noGrp="1"/>
          </p:cNvSpPr>
          <p:nvPr>
            <p:ph type="ctrTitle"/>
          </p:nvPr>
        </p:nvSpPr>
        <p:spPr>
          <a:xfrm>
            <a:off x="300946" y="425322"/>
            <a:ext cx="9451975" cy="681887"/>
          </a:xfrm>
        </p:spPr>
        <p:txBody>
          <a:bodyPr anchor="t">
            <a:normAutofit fontScale="90000"/>
          </a:bodyPr>
          <a:lstStyle/>
          <a:p>
            <a:r>
              <a:rPr lang="en-US" b="0" dirty="0"/>
              <a:t>2</a:t>
            </a:r>
            <a:r>
              <a:rPr lang="en-US" b="0" baseline="30000" dirty="0"/>
              <a:t>nd</a:t>
            </a:r>
            <a:r>
              <a:rPr lang="en-US" b="0" dirty="0"/>
              <a:t> Session: Current Indicators and wider benefits</a:t>
            </a:r>
            <a:endParaRPr lang="en-US" b="0" dirty="0">
              <a:highlight>
                <a:srgbClr val="FFFF00"/>
              </a:highlight>
            </a:endParaRPr>
          </a:p>
        </p:txBody>
      </p:sp>
      <p:sp>
        <p:nvSpPr>
          <p:cNvPr id="15" name="Subtitle 2">
            <a:extLst>
              <a:ext uri="{FF2B5EF4-FFF2-40B4-BE49-F238E27FC236}">
                <a16:creationId xmlns:a16="http://schemas.microsoft.com/office/drawing/2014/main" id="{DABFBFD7-CE6C-B146-9C2F-2EAB91255035}"/>
              </a:ext>
            </a:extLst>
          </p:cNvPr>
          <p:cNvSpPr>
            <a:spLocks noGrp="1"/>
          </p:cNvSpPr>
          <p:nvPr>
            <p:ph type="subTitle" idx="1"/>
          </p:nvPr>
        </p:nvSpPr>
        <p:spPr>
          <a:xfrm>
            <a:off x="420688" y="1298673"/>
            <a:ext cx="8761908" cy="4885622"/>
          </a:xfrm>
        </p:spPr>
        <p:txBody>
          <a:bodyPr>
            <a:normAutofit lnSpcReduction="10000"/>
          </a:bodyPr>
          <a:lstStyle/>
          <a:p>
            <a:r>
              <a:rPr lang="en-US" sz="2000" b="1" dirty="0">
                <a:solidFill>
                  <a:schemeClr val="bg2">
                    <a:lumMod val="25000"/>
                  </a:schemeClr>
                </a:solidFill>
                <a:latin typeface="Franklin Gothic Book" panose="020B0503020102020204" pitchFamily="34" charset="0"/>
              </a:rPr>
              <a:t>Aim: </a:t>
            </a:r>
            <a:r>
              <a:rPr lang="en-GB" sz="2000" dirty="0">
                <a:solidFill>
                  <a:schemeClr val="bg2">
                    <a:lumMod val="25000"/>
                  </a:schemeClr>
                </a:solidFill>
                <a:latin typeface="Franklin Gothic Book" panose="020B0503020102020204" pitchFamily="34" charset="0"/>
              </a:rPr>
              <a:t>T</a:t>
            </a:r>
            <a:r>
              <a:rPr lang="en-GB" sz="2000" dirty="0">
                <a:latin typeface="Franklin Gothic Book" panose="020B0503020102020204" pitchFamily="34" charset="0"/>
              </a:rPr>
              <a:t>o understand</a:t>
            </a:r>
            <a:r>
              <a:rPr lang="en-GB" sz="2000" dirty="0">
                <a:solidFill>
                  <a:srgbClr val="C00000"/>
                </a:solidFill>
                <a:latin typeface="Franklin Gothic Book" panose="020B0503020102020204" pitchFamily="34" charset="0"/>
              </a:rPr>
              <a:t> </a:t>
            </a:r>
            <a:r>
              <a:rPr lang="en-GB" sz="2000" dirty="0">
                <a:latin typeface="Franklin Gothic Book" panose="020B0503020102020204" pitchFamily="34" charset="0"/>
              </a:rPr>
              <a:t>the current city’s indicators and to introduce the wider benefits.</a:t>
            </a:r>
          </a:p>
          <a:p>
            <a:endParaRPr lang="en-US" sz="2000" dirty="0">
              <a:solidFill>
                <a:schemeClr val="bg2">
                  <a:lumMod val="25000"/>
                </a:schemeClr>
              </a:solidFill>
            </a:endParaRPr>
          </a:p>
          <a:p>
            <a:r>
              <a:rPr lang="en-US" sz="2000" b="1" dirty="0">
                <a:solidFill>
                  <a:schemeClr val="bg2">
                    <a:lumMod val="25000"/>
                  </a:schemeClr>
                </a:solidFill>
                <a:latin typeface="Franklin Gothic Book" panose="020B0503020102020204" pitchFamily="34" charset="0"/>
              </a:rPr>
              <a:t>Content:</a:t>
            </a:r>
          </a:p>
          <a:p>
            <a:pPr marL="342900" indent="-342900">
              <a:buClr>
                <a:srgbClr val="09CF62"/>
              </a:buClr>
              <a:buFont typeface="Wingdings" pitchFamily="2" charset="2"/>
              <a:buChar char="§"/>
            </a:pPr>
            <a:r>
              <a:rPr lang="en-US" sz="1800" dirty="0">
                <a:latin typeface="Franklin Gothic Book" panose="020B0503020102020204" pitchFamily="34" charset="0"/>
              </a:rPr>
              <a:t>Brief recap of the city’s monitoring system, from the first workshop (3 minutes)</a:t>
            </a:r>
          </a:p>
          <a:p>
            <a:pPr>
              <a:buClr>
                <a:srgbClr val="09CF62"/>
              </a:buClr>
            </a:pPr>
            <a:endParaRPr lang="en-US" sz="1800" dirty="0">
              <a:latin typeface="Franklin Gothic Book" panose="020B0503020102020204" pitchFamily="34" charset="0"/>
            </a:endParaRPr>
          </a:p>
          <a:p>
            <a:pPr marL="342900" indent="-342900">
              <a:buClr>
                <a:srgbClr val="09CF62"/>
              </a:buClr>
              <a:buFont typeface="Wingdings" pitchFamily="2" charset="2"/>
              <a:buChar char="§"/>
            </a:pPr>
            <a:r>
              <a:rPr lang="en-US" sz="1800" dirty="0">
                <a:latin typeface="Franklin Gothic Book" panose="020B0503020102020204" pitchFamily="34" charset="0"/>
              </a:rPr>
              <a:t>Overview</a:t>
            </a:r>
            <a:r>
              <a:rPr lang="en-GB" sz="1800" dirty="0">
                <a:latin typeface="Franklin Gothic Book" panose="020B0503020102020204" pitchFamily="34" charset="0"/>
              </a:rPr>
              <a:t> of current indicators and process:  what is the city currently measuring, how often, who is responsible, which sectors are involved? (12 minutes)</a:t>
            </a:r>
          </a:p>
          <a:p>
            <a:pPr>
              <a:buClr>
                <a:srgbClr val="09CF62"/>
              </a:buClr>
            </a:pPr>
            <a:endParaRPr lang="en-GB" sz="1800" dirty="0">
              <a:latin typeface="Franklin Gothic Book" panose="020B0503020102020204" pitchFamily="34" charset="0"/>
            </a:endParaRPr>
          </a:p>
          <a:p>
            <a:pPr marL="285750" indent="-285750">
              <a:buClr>
                <a:srgbClr val="09CF62"/>
              </a:buClr>
              <a:buFont typeface="Wingdings" pitchFamily="2" charset="2"/>
              <a:buChar char="§"/>
            </a:pPr>
            <a:r>
              <a:rPr lang="en-GB" sz="1800" dirty="0">
                <a:latin typeface="Franklin Gothic Book" panose="020B0503020102020204" pitchFamily="34" charset="0"/>
              </a:rPr>
              <a:t>Two participants from two different departments explain their role and responsibilities (15 minutes)</a:t>
            </a:r>
          </a:p>
          <a:p>
            <a:pPr>
              <a:buClr>
                <a:srgbClr val="09CF62"/>
              </a:buClr>
            </a:pPr>
            <a:endParaRPr lang="en-GB" sz="1800" dirty="0">
              <a:latin typeface="Franklin Gothic Book" panose="020B0503020102020204" pitchFamily="34" charset="0"/>
            </a:endParaRPr>
          </a:p>
          <a:p>
            <a:pPr marL="285750" indent="-285750">
              <a:buClr>
                <a:srgbClr val="09CF62"/>
              </a:buClr>
              <a:buFont typeface="Wingdings" pitchFamily="2" charset="2"/>
              <a:buChar char="§"/>
            </a:pPr>
            <a:r>
              <a:rPr lang="en-US" sz="1800" dirty="0">
                <a:latin typeface="Franklin Gothic Book" panose="020B0503020102020204" pitchFamily="34" charset="0"/>
              </a:rPr>
              <a:t>Wider benefits introduction: Equity and Inclusivity (10 minutes)</a:t>
            </a:r>
          </a:p>
          <a:p>
            <a:pPr>
              <a:buClr>
                <a:srgbClr val="09CF62"/>
              </a:buClr>
            </a:pPr>
            <a:endParaRPr lang="en-US" sz="1800" dirty="0">
              <a:latin typeface="Franklin Gothic Book" panose="020B0503020102020204" pitchFamily="34" charset="0"/>
            </a:endParaRPr>
          </a:p>
          <a:p>
            <a:pPr marL="285750" indent="-285750">
              <a:buClr>
                <a:srgbClr val="09CF62"/>
              </a:buClr>
              <a:buFont typeface="Wingdings" pitchFamily="2" charset="2"/>
              <a:buChar char="§"/>
            </a:pPr>
            <a:r>
              <a:rPr lang="en-US" sz="1800" dirty="0">
                <a:latin typeface="Franklin Gothic Book" panose="020B0503020102020204" pitchFamily="34" charset="0"/>
              </a:rPr>
              <a:t>Q&amp;A (5 minutes)</a:t>
            </a:r>
          </a:p>
        </p:txBody>
      </p:sp>
      <p:sp>
        <p:nvSpPr>
          <p:cNvPr id="17" name="Rounded Rectangular Callout 16">
            <a:extLst>
              <a:ext uri="{FF2B5EF4-FFF2-40B4-BE49-F238E27FC236}">
                <a16:creationId xmlns:a16="http://schemas.microsoft.com/office/drawing/2014/main" id="{7298D43C-1EED-0C41-9E53-F7F097AA601D}"/>
              </a:ext>
            </a:extLst>
          </p:cNvPr>
          <p:cNvSpPr/>
          <p:nvPr/>
        </p:nvSpPr>
        <p:spPr>
          <a:xfrm>
            <a:off x="8848226" y="824732"/>
            <a:ext cx="3191492" cy="2205458"/>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Franklin Gothic Book" panose="020B0503020102020204" pitchFamily="34" charset="0"/>
            </a:endParaRPr>
          </a:p>
          <a:p>
            <a:pPr algn="ctr"/>
            <a:endParaRPr lang="en-US" sz="1600" dirty="0">
              <a:latin typeface="Franklin Gothic Book" panose="020B0503020102020204" pitchFamily="34" charset="0"/>
            </a:endParaRPr>
          </a:p>
          <a:p>
            <a:pPr algn="ctr"/>
            <a:r>
              <a:rPr lang="en-US" sz="1600" dirty="0">
                <a:latin typeface="Franklin Gothic Book" panose="020B0503020102020204" pitchFamily="34" charset="0"/>
              </a:rPr>
              <a:t>The session’s focus is on indicators. Please feel free to use the </a:t>
            </a:r>
            <a:r>
              <a:rPr lang="en-GB" sz="1600" b="1" dirty="0">
                <a:latin typeface="Franklin Gothic Book" panose="020B0503020102020204" pitchFamily="34" charset="0"/>
                <a:cs typeface="Calibri"/>
              </a:rPr>
              <a:t>Matrix</a:t>
            </a:r>
            <a:r>
              <a:rPr lang="en-GB" sz="1600" dirty="0">
                <a:latin typeface="Franklin Gothic Book" panose="020B0503020102020204" pitchFamily="34" charset="0"/>
                <a:cs typeface="Calibri"/>
              </a:rPr>
              <a:t>, </a:t>
            </a:r>
            <a:r>
              <a:rPr lang="en-GB" sz="1600" b="1" dirty="0">
                <a:solidFill>
                  <a:schemeClr val="bg1"/>
                </a:solidFill>
                <a:latin typeface="Franklin Gothic Book" panose="020B0503020102020204" pitchFamily="34" charset="0"/>
                <a:cs typeface="Calibri"/>
              </a:rPr>
              <a:t>User Guide</a:t>
            </a:r>
            <a:r>
              <a:rPr lang="en-GB" sz="1600" dirty="0">
                <a:solidFill>
                  <a:schemeClr val="bg1"/>
                </a:solidFill>
                <a:latin typeface="Franklin Gothic Book" panose="020B0503020102020204" pitchFamily="34" charset="0"/>
                <a:cs typeface="Calibri"/>
              </a:rPr>
              <a:t>,</a:t>
            </a:r>
            <a:r>
              <a:rPr lang="en-GB" sz="1600" dirty="0">
                <a:latin typeface="Franklin Gothic Book" panose="020B0503020102020204" pitchFamily="34" charset="0"/>
              </a:rPr>
              <a:t> </a:t>
            </a:r>
            <a:r>
              <a:rPr lang="en-GB" sz="1600" b="1" dirty="0">
                <a:solidFill>
                  <a:schemeClr val="bg1"/>
                </a:solidFill>
                <a:latin typeface="Franklin Gothic Book" panose="020B0503020102020204" pitchFamily="34" charset="0"/>
              </a:rPr>
              <a:t>Inclusive Climate Action indicators module and database</a:t>
            </a:r>
            <a:r>
              <a:rPr lang="en-GB" sz="1600" dirty="0">
                <a:solidFill>
                  <a:schemeClr val="bg1"/>
                </a:solidFill>
                <a:latin typeface="Franklin Gothic Book" panose="020B0503020102020204" pitchFamily="34" charset="0"/>
              </a:rPr>
              <a:t> &amp; </a:t>
            </a:r>
            <a:r>
              <a:rPr lang="en-GB" sz="1600" b="1" dirty="0">
                <a:solidFill>
                  <a:schemeClr val="bg1"/>
                </a:solidFill>
                <a:latin typeface="Franklin Gothic Book" panose="020B0503020102020204" pitchFamily="34" charset="0"/>
              </a:rPr>
              <a:t>C40 Climate Change Adaptation Monitoring, Evaluation and Reporting Framework </a:t>
            </a:r>
          </a:p>
          <a:p>
            <a:pPr algn="ctr"/>
            <a:endParaRPr lang="en-GB" sz="1600" dirty="0">
              <a:solidFill>
                <a:schemeClr val="bg1"/>
              </a:solidFill>
              <a:latin typeface="Franklin Gothic Book" panose="020B0503020102020204" pitchFamily="34" charset="0"/>
            </a:endParaRPr>
          </a:p>
          <a:p>
            <a:pPr algn="ctr"/>
            <a:endParaRPr lang="en-US" sz="1600" dirty="0">
              <a:solidFill>
                <a:schemeClr val="bg1"/>
              </a:solidFill>
              <a:latin typeface="Franklin Gothic Book" panose="020B0503020102020204" pitchFamily="34" charset="0"/>
            </a:endParaRPr>
          </a:p>
        </p:txBody>
      </p:sp>
      <p:sp>
        <p:nvSpPr>
          <p:cNvPr id="18" name="Text Placeholder 4">
            <a:extLst>
              <a:ext uri="{FF2B5EF4-FFF2-40B4-BE49-F238E27FC236}">
                <a16:creationId xmlns:a16="http://schemas.microsoft.com/office/drawing/2014/main" id="{60DE31E5-A1CA-5442-A19C-62F36E528092}"/>
              </a:ext>
            </a:extLst>
          </p:cNvPr>
          <p:cNvSpPr>
            <a:spLocks noGrp="1"/>
          </p:cNvSpPr>
          <p:nvPr>
            <p:ph type="body" sz="quarter" idx="20"/>
          </p:nvPr>
        </p:nvSpPr>
        <p:spPr>
          <a:xfrm>
            <a:off x="9752921" y="6564013"/>
            <a:ext cx="1848345" cy="247564"/>
          </a:xfrm>
        </p:spPr>
        <p:txBody>
          <a:bodyPr/>
          <a:lstStyle/>
          <a:p>
            <a:r>
              <a:rPr lang="en-US" dirty="0"/>
              <a:t>www.c40knowledgehub.org</a:t>
            </a:r>
          </a:p>
        </p:txBody>
      </p:sp>
    </p:spTree>
    <p:extLst>
      <p:ext uri="{BB962C8B-B14F-4D97-AF65-F5344CB8AC3E}">
        <p14:creationId xmlns:p14="http://schemas.microsoft.com/office/powerpoint/2010/main" val="9162540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church with a path and grass&#10;&#10;Description automatically generated">
            <a:extLst>
              <a:ext uri="{FF2B5EF4-FFF2-40B4-BE49-F238E27FC236}">
                <a16:creationId xmlns:a16="http://schemas.microsoft.com/office/drawing/2014/main" id="{4618FF19-BBD8-FE45-816F-97DC628FE3AB}"/>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B4C12101-5FA6-2244-BF94-7998B103D11A}"/>
              </a:ext>
            </a:extLst>
          </p:cNvPr>
          <p:cNvSpPr>
            <a:spLocks noGrp="1"/>
          </p:cNvSpPr>
          <p:nvPr>
            <p:ph type="pic" sz="quarter" idx="16"/>
          </p:nvPr>
        </p:nvSpPr>
        <p:spPr>
          <a:solidFill>
            <a:schemeClr val="accent6">
              <a:alpha val="40000"/>
            </a:schemeClr>
          </a:solidFill>
        </p:spPr>
      </p:sp>
      <p:sp>
        <p:nvSpPr>
          <p:cNvPr id="4" name="Picture Placeholder 3">
            <a:extLst>
              <a:ext uri="{FF2B5EF4-FFF2-40B4-BE49-F238E27FC236}">
                <a16:creationId xmlns:a16="http://schemas.microsoft.com/office/drawing/2014/main" id="{3E7B0128-BECC-7B42-A633-062864A59207}"/>
              </a:ext>
            </a:extLst>
          </p:cNvPr>
          <p:cNvSpPr>
            <a:spLocks noGrp="1"/>
          </p:cNvSpPr>
          <p:nvPr>
            <p:ph type="pic" sz="quarter" idx="20"/>
          </p:nvPr>
        </p:nvSpPr>
        <p:spPr/>
      </p:sp>
      <p:sp>
        <p:nvSpPr>
          <p:cNvPr id="5" name="Text Placeholder 4">
            <a:extLst>
              <a:ext uri="{FF2B5EF4-FFF2-40B4-BE49-F238E27FC236}">
                <a16:creationId xmlns:a16="http://schemas.microsoft.com/office/drawing/2014/main" id="{F5B01C3C-8526-904F-8DAE-0CEFAB065589}"/>
              </a:ext>
            </a:extLst>
          </p:cNvPr>
          <p:cNvSpPr>
            <a:spLocks noGrp="1"/>
          </p:cNvSpPr>
          <p:nvPr>
            <p:ph type="body" sz="quarter" idx="21"/>
          </p:nvPr>
        </p:nvSpPr>
        <p:spPr/>
        <p:txBody>
          <a:bodyPr/>
          <a:lstStyle/>
          <a:p>
            <a:r>
              <a:rPr lang="en-US" dirty="0"/>
              <a:t>32</a:t>
            </a:r>
          </a:p>
        </p:txBody>
      </p:sp>
      <p:sp>
        <p:nvSpPr>
          <p:cNvPr id="6" name="Title 5">
            <a:extLst>
              <a:ext uri="{FF2B5EF4-FFF2-40B4-BE49-F238E27FC236}">
                <a16:creationId xmlns:a16="http://schemas.microsoft.com/office/drawing/2014/main" id="{9CE4F939-4B8F-604A-8541-DC39D1454B56}"/>
              </a:ext>
            </a:extLst>
          </p:cNvPr>
          <p:cNvSpPr>
            <a:spLocks noGrp="1"/>
          </p:cNvSpPr>
          <p:nvPr>
            <p:ph type="ctrTitle"/>
          </p:nvPr>
        </p:nvSpPr>
        <p:spPr>
          <a:xfrm>
            <a:off x="6096000" y="849954"/>
            <a:ext cx="4063565" cy="1158923"/>
          </a:xfrm>
        </p:spPr>
        <p:txBody>
          <a:bodyPr/>
          <a:lstStyle/>
          <a:p>
            <a:r>
              <a:rPr lang="en-US" dirty="0">
                <a:solidFill>
                  <a:srgbClr val="09CF62"/>
                </a:solidFill>
              </a:rPr>
              <a:t>Recap city’s monitoring system</a:t>
            </a:r>
          </a:p>
        </p:txBody>
      </p:sp>
      <p:sp>
        <p:nvSpPr>
          <p:cNvPr id="10" name="Rounded Rectangular Callout 9">
            <a:extLst>
              <a:ext uri="{FF2B5EF4-FFF2-40B4-BE49-F238E27FC236}">
                <a16:creationId xmlns:a16="http://schemas.microsoft.com/office/drawing/2014/main" id="{D9B5F6FD-2EDD-EC4D-A09F-E8D4A1A6D0B9}"/>
              </a:ext>
            </a:extLst>
          </p:cNvPr>
          <p:cNvSpPr/>
          <p:nvPr/>
        </p:nvSpPr>
        <p:spPr>
          <a:xfrm>
            <a:off x="6830176" y="3015201"/>
            <a:ext cx="3912108" cy="1569720"/>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Franklin Gothic Book" panose="020B0503020102020204" pitchFamily="34" charset="0"/>
              </a:rPr>
              <a:t>Use this placeholder to recap briefly the city’s monitoring system.</a:t>
            </a:r>
          </a:p>
        </p:txBody>
      </p:sp>
    </p:spTree>
    <p:extLst>
      <p:ext uri="{BB962C8B-B14F-4D97-AF65-F5344CB8AC3E}">
        <p14:creationId xmlns:p14="http://schemas.microsoft.com/office/powerpoint/2010/main" val="618899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circuit board on a city street&#10;&#10;Description automatically generated">
            <a:extLst>
              <a:ext uri="{FF2B5EF4-FFF2-40B4-BE49-F238E27FC236}">
                <a16:creationId xmlns:a16="http://schemas.microsoft.com/office/drawing/2014/main" id="{7BB55A5E-DAC3-844A-991C-08169A0C21C5}"/>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D7CBE56A-2DF9-C447-9773-9CD7A65F890A}"/>
              </a:ext>
            </a:extLst>
          </p:cNvPr>
          <p:cNvSpPr>
            <a:spLocks noGrp="1"/>
          </p:cNvSpPr>
          <p:nvPr>
            <p:ph type="pic" sz="quarter" idx="16"/>
          </p:nvPr>
        </p:nvSpPr>
        <p:spPr>
          <a:solidFill>
            <a:schemeClr val="accent6">
              <a:alpha val="40000"/>
            </a:schemeClr>
          </a:solidFill>
        </p:spPr>
      </p:sp>
      <p:sp>
        <p:nvSpPr>
          <p:cNvPr id="4" name="Picture Placeholder 3">
            <a:extLst>
              <a:ext uri="{FF2B5EF4-FFF2-40B4-BE49-F238E27FC236}">
                <a16:creationId xmlns:a16="http://schemas.microsoft.com/office/drawing/2014/main" id="{6C23F11E-DE31-6344-A9ED-C9C8AAF0D465}"/>
              </a:ext>
            </a:extLst>
          </p:cNvPr>
          <p:cNvSpPr>
            <a:spLocks noGrp="1"/>
          </p:cNvSpPr>
          <p:nvPr>
            <p:ph type="pic" sz="quarter" idx="20"/>
          </p:nvPr>
        </p:nvSpPr>
        <p:spPr/>
      </p:sp>
      <p:sp>
        <p:nvSpPr>
          <p:cNvPr id="5" name="Text Placeholder 4">
            <a:extLst>
              <a:ext uri="{FF2B5EF4-FFF2-40B4-BE49-F238E27FC236}">
                <a16:creationId xmlns:a16="http://schemas.microsoft.com/office/drawing/2014/main" id="{A88AA238-5044-E24A-9B37-33704EDDC6ED}"/>
              </a:ext>
            </a:extLst>
          </p:cNvPr>
          <p:cNvSpPr>
            <a:spLocks noGrp="1"/>
          </p:cNvSpPr>
          <p:nvPr>
            <p:ph type="body" sz="quarter" idx="21"/>
          </p:nvPr>
        </p:nvSpPr>
        <p:spPr/>
        <p:txBody>
          <a:bodyPr/>
          <a:lstStyle/>
          <a:p>
            <a:r>
              <a:rPr lang="en-US" dirty="0"/>
              <a:t>33</a:t>
            </a:r>
          </a:p>
        </p:txBody>
      </p:sp>
      <p:sp>
        <p:nvSpPr>
          <p:cNvPr id="6" name="Title 5">
            <a:extLst>
              <a:ext uri="{FF2B5EF4-FFF2-40B4-BE49-F238E27FC236}">
                <a16:creationId xmlns:a16="http://schemas.microsoft.com/office/drawing/2014/main" id="{F0E55CB8-013D-0240-AD81-0A3940B42EF8}"/>
              </a:ext>
            </a:extLst>
          </p:cNvPr>
          <p:cNvSpPr>
            <a:spLocks noGrp="1"/>
          </p:cNvSpPr>
          <p:nvPr>
            <p:ph type="ctrTitle"/>
          </p:nvPr>
        </p:nvSpPr>
        <p:spPr>
          <a:xfrm>
            <a:off x="6101027" y="859259"/>
            <a:ext cx="4687479" cy="1158923"/>
          </a:xfrm>
        </p:spPr>
        <p:txBody>
          <a:bodyPr/>
          <a:lstStyle/>
          <a:p>
            <a:r>
              <a:rPr lang="en-US" dirty="0">
                <a:solidFill>
                  <a:srgbClr val="09CF62"/>
                </a:solidFill>
              </a:rPr>
              <a:t>Overview of the current indicators</a:t>
            </a:r>
          </a:p>
        </p:txBody>
      </p:sp>
      <p:sp>
        <p:nvSpPr>
          <p:cNvPr id="8" name="Rounded Rectangular Callout 7">
            <a:extLst>
              <a:ext uri="{FF2B5EF4-FFF2-40B4-BE49-F238E27FC236}">
                <a16:creationId xmlns:a16="http://schemas.microsoft.com/office/drawing/2014/main" id="{D494F7E8-5818-A941-AFBA-08304AC2AEDC}"/>
              </a:ext>
            </a:extLst>
          </p:cNvPr>
          <p:cNvSpPr/>
          <p:nvPr/>
        </p:nvSpPr>
        <p:spPr>
          <a:xfrm>
            <a:off x="6828815" y="3006005"/>
            <a:ext cx="3912108" cy="1645224"/>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Franklin Gothic Book" panose="020B0503020102020204" pitchFamily="34" charset="0"/>
              </a:rPr>
              <a:t>Use this placeholder to explain the current indicators. </a:t>
            </a:r>
            <a:r>
              <a:rPr lang="en-US" sz="2000" b="1" dirty="0">
                <a:solidFill>
                  <a:schemeClr val="bg1"/>
                </a:solidFill>
                <a:highlight>
                  <a:srgbClr val="09CF62"/>
                </a:highlight>
                <a:latin typeface="Franklin Gothic Book" panose="020B0503020102020204" pitchFamily="34" charset="0"/>
              </a:rPr>
              <a:t>Make sure you address both adaptation and mitigation components. </a:t>
            </a:r>
          </a:p>
        </p:txBody>
      </p:sp>
    </p:spTree>
    <p:extLst>
      <p:ext uri="{BB962C8B-B14F-4D97-AF65-F5344CB8AC3E}">
        <p14:creationId xmlns:p14="http://schemas.microsoft.com/office/powerpoint/2010/main" val="41155075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view of a large body of water with a city in the background&#10;&#10;Description automatically generated">
            <a:extLst>
              <a:ext uri="{FF2B5EF4-FFF2-40B4-BE49-F238E27FC236}">
                <a16:creationId xmlns:a16="http://schemas.microsoft.com/office/drawing/2014/main" id="{8770D6CF-9570-2446-9C2E-F06E4E5863AF}"/>
              </a:ext>
            </a:extLst>
          </p:cNvPr>
          <p:cNvPicPr>
            <a:picLocks noGrp="1" noChangeAspect="1"/>
          </p:cNvPicPr>
          <p:nvPr>
            <p:ph type="pic" sz="quarter" idx="15"/>
          </p:nvPr>
        </p:nvPicPr>
        <p:blipFill>
          <a:blip r:embed="rId2" cstate="print">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76CDC59B-3B43-5541-96F2-DF5A98FC0F98}"/>
              </a:ext>
            </a:extLst>
          </p:cNvPr>
          <p:cNvSpPr>
            <a:spLocks noGrp="1"/>
          </p:cNvSpPr>
          <p:nvPr>
            <p:ph type="pic" sz="quarter" idx="16"/>
          </p:nvPr>
        </p:nvSpPr>
        <p:spPr>
          <a:solidFill>
            <a:schemeClr val="accent6">
              <a:alpha val="40000"/>
            </a:schemeClr>
          </a:solidFill>
        </p:spPr>
      </p:sp>
      <p:sp>
        <p:nvSpPr>
          <p:cNvPr id="4" name="Picture Placeholder 3">
            <a:extLst>
              <a:ext uri="{FF2B5EF4-FFF2-40B4-BE49-F238E27FC236}">
                <a16:creationId xmlns:a16="http://schemas.microsoft.com/office/drawing/2014/main" id="{4739109A-3920-E143-B9BC-908F68283587}"/>
              </a:ext>
            </a:extLst>
          </p:cNvPr>
          <p:cNvSpPr>
            <a:spLocks noGrp="1"/>
          </p:cNvSpPr>
          <p:nvPr>
            <p:ph type="pic" sz="quarter" idx="20"/>
          </p:nvPr>
        </p:nvSpPr>
        <p:spPr/>
      </p:sp>
      <p:sp>
        <p:nvSpPr>
          <p:cNvPr id="5" name="Text Placeholder 4">
            <a:extLst>
              <a:ext uri="{FF2B5EF4-FFF2-40B4-BE49-F238E27FC236}">
                <a16:creationId xmlns:a16="http://schemas.microsoft.com/office/drawing/2014/main" id="{E064D32F-52C5-034D-84D5-02D9911A9860}"/>
              </a:ext>
            </a:extLst>
          </p:cNvPr>
          <p:cNvSpPr>
            <a:spLocks noGrp="1"/>
          </p:cNvSpPr>
          <p:nvPr>
            <p:ph type="body" sz="quarter" idx="21"/>
          </p:nvPr>
        </p:nvSpPr>
        <p:spPr/>
        <p:txBody>
          <a:bodyPr/>
          <a:lstStyle/>
          <a:p>
            <a:r>
              <a:rPr lang="en-US" dirty="0"/>
              <a:t>34</a:t>
            </a:r>
          </a:p>
        </p:txBody>
      </p:sp>
      <p:sp>
        <p:nvSpPr>
          <p:cNvPr id="6" name="Title 5">
            <a:extLst>
              <a:ext uri="{FF2B5EF4-FFF2-40B4-BE49-F238E27FC236}">
                <a16:creationId xmlns:a16="http://schemas.microsoft.com/office/drawing/2014/main" id="{A285C213-A155-7F4D-8FF9-15FFF2D6D793}"/>
              </a:ext>
            </a:extLst>
          </p:cNvPr>
          <p:cNvSpPr>
            <a:spLocks noGrp="1"/>
          </p:cNvSpPr>
          <p:nvPr>
            <p:ph type="ctrTitle"/>
          </p:nvPr>
        </p:nvSpPr>
        <p:spPr>
          <a:xfrm>
            <a:off x="6096000" y="839664"/>
            <a:ext cx="4687479" cy="1158923"/>
          </a:xfrm>
        </p:spPr>
        <p:txBody>
          <a:bodyPr/>
          <a:lstStyle/>
          <a:p>
            <a:r>
              <a:rPr lang="en-US" dirty="0">
                <a:solidFill>
                  <a:srgbClr val="09CF62"/>
                </a:solidFill>
              </a:rPr>
              <a:t>Roles and responsibilities</a:t>
            </a:r>
          </a:p>
        </p:txBody>
      </p:sp>
      <p:sp>
        <p:nvSpPr>
          <p:cNvPr id="8" name="Rounded Rectangular Callout 7">
            <a:extLst>
              <a:ext uri="{FF2B5EF4-FFF2-40B4-BE49-F238E27FC236}">
                <a16:creationId xmlns:a16="http://schemas.microsoft.com/office/drawing/2014/main" id="{EC508ECA-E7B8-E24D-8F77-3931BF389D8E}"/>
              </a:ext>
            </a:extLst>
          </p:cNvPr>
          <p:cNvSpPr/>
          <p:nvPr/>
        </p:nvSpPr>
        <p:spPr>
          <a:xfrm>
            <a:off x="6816725" y="2997200"/>
            <a:ext cx="3912108" cy="1645224"/>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Franklin Gothic Book" panose="020B0503020102020204" pitchFamily="34" charset="0"/>
              </a:rPr>
              <a:t>Use this placeholder to underline roles and responsibilities of different participants. Make sure you agreed with the speakers before the workshop. </a:t>
            </a:r>
          </a:p>
        </p:txBody>
      </p:sp>
    </p:spTree>
    <p:extLst>
      <p:ext uri="{BB962C8B-B14F-4D97-AF65-F5344CB8AC3E}">
        <p14:creationId xmlns:p14="http://schemas.microsoft.com/office/powerpoint/2010/main" val="1483071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3F1C32A-5C66-6E4E-B322-C64C4E4CE5EF}"/>
              </a:ext>
            </a:extLst>
          </p:cNvPr>
          <p:cNvSpPr>
            <a:spLocks noGrp="1"/>
          </p:cNvSpPr>
          <p:nvPr>
            <p:ph type="pic" sz="quarter" idx="22"/>
          </p:nvPr>
        </p:nvSpPr>
        <p:spPr/>
      </p:sp>
      <p:sp>
        <p:nvSpPr>
          <p:cNvPr id="12" name="Text Placeholder 11">
            <a:extLst>
              <a:ext uri="{FF2B5EF4-FFF2-40B4-BE49-F238E27FC236}">
                <a16:creationId xmlns:a16="http://schemas.microsoft.com/office/drawing/2014/main" id="{0200608D-259E-E24D-A254-4B874DFD5EDD}"/>
              </a:ext>
            </a:extLst>
          </p:cNvPr>
          <p:cNvSpPr>
            <a:spLocks noGrp="1"/>
          </p:cNvSpPr>
          <p:nvPr>
            <p:ph type="body" sz="quarter" idx="23"/>
          </p:nvPr>
        </p:nvSpPr>
        <p:spPr/>
        <p:txBody>
          <a:bodyPr/>
          <a:lstStyle/>
          <a:p>
            <a:r>
              <a:rPr lang="en-US" dirty="0"/>
              <a:t>35</a:t>
            </a:r>
          </a:p>
        </p:txBody>
      </p:sp>
      <p:sp>
        <p:nvSpPr>
          <p:cNvPr id="13" name="Title 1">
            <a:extLst>
              <a:ext uri="{FF2B5EF4-FFF2-40B4-BE49-F238E27FC236}">
                <a16:creationId xmlns:a16="http://schemas.microsoft.com/office/drawing/2014/main" id="{B18498CC-4613-534D-85F5-314ECB6E7F19}"/>
              </a:ext>
            </a:extLst>
          </p:cNvPr>
          <p:cNvSpPr>
            <a:spLocks noGrp="1"/>
          </p:cNvSpPr>
          <p:nvPr>
            <p:ph type="ctrTitle"/>
          </p:nvPr>
        </p:nvSpPr>
        <p:spPr>
          <a:xfrm>
            <a:off x="291646" y="368750"/>
            <a:ext cx="4686300" cy="621170"/>
          </a:xfrm>
        </p:spPr>
        <p:txBody>
          <a:bodyPr anchor="t">
            <a:normAutofit/>
          </a:bodyPr>
          <a:lstStyle/>
          <a:p>
            <a:r>
              <a:rPr lang="en-US" b="0" dirty="0"/>
              <a:t>Equity &amp; Inclusivity</a:t>
            </a:r>
          </a:p>
        </p:txBody>
      </p:sp>
      <p:sp>
        <p:nvSpPr>
          <p:cNvPr id="14" name="TextBox 13">
            <a:extLst>
              <a:ext uri="{FF2B5EF4-FFF2-40B4-BE49-F238E27FC236}">
                <a16:creationId xmlns:a16="http://schemas.microsoft.com/office/drawing/2014/main" id="{D0B63366-619F-754B-AA5D-8D29E51EAA44}"/>
              </a:ext>
            </a:extLst>
          </p:cNvPr>
          <p:cNvSpPr txBox="1"/>
          <p:nvPr/>
        </p:nvSpPr>
        <p:spPr>
          <a:xfrm>
            <a:off x="407988" y="948687"/>
            <a:ext cx="8538845" cy="1015663"/>
          </a:xfrm>
          <a:prstGeom prst="rect">
            <a:avLst/>
          </a:prstGeom>
          <a:noFill/>
        </p:spPr>
        <p:txBody>
          <a:bodyPr wrap="square" rtlCol="0">
            <a:spAutoFit/>
          </a:bodyPr>
          <a:lstStyle/>
          <a:p>
            <a:r>
              <a:rPr lang="en-GB" sz="1500" dirty="0">
                <a:latin typeface="Franklin Gothic Book" panose="020B0503020102020204" pitchFamily="34" charset="0"/>
              </a:rPr>
              <a:t>The City’s Climate Action Planning MER should reflect the social, environmental and economic benefits expected from implementing the action included in the plan, as well as the distribution of those benefits across the population. Delivering on the Paris Agreement presents a unique opportunity to create a more just urban society, and it’s vital that cities monitor and track progress towards this ambition</a:t>
            </a:r>
          </a:p>
        </p:txBody>
      </p:sp>
      <p:sp>
        <p:nvSpPr>
          <p:cNvPr id="18" name="Subtitle 2">
            <a:extLst>
              <a:ext uri="{FF2B5EF4-FFF2-40B4-BE49-F238E27FC236}">
                <a16:creationId xmlns:a16="http://schemas.microsoft.com/office/drawing/2014/main" id="{AEBC58F5-BD73-3B4F-86E2-20A78BF0DE19}"/>
              </a:ext>
            </a:extLst>
          </p:cNvPr>
          <p:cNvSpPr>
            <a:spLocks noGrp="1"/>
          </p:cNvSpPr>
          <p:nvPr>
            <p:ph type="subTitle" idx="1"/>
          </p:nvPr>
        </p:nvSpPr>
        <p:spPr>
          <a:xfrm>
            <a:off x="4890754" y="2463996"/>
            <a:ext cx="6965020" cy="4044471"/>
          </a:xfrm>
        </p:spPr>
        <p:txBody>
          <a:bodyPr>
            <a:normAutofit lnSpcReduction="10000"/>
          </a:bodyPr>
          <a:lstStyle/>
          <a:p>
            <a:pPr marL="285750" indent="-285750">
              <a:buClr>
                <a:srgbClr val="09CF62"/>
              </a:buClr>
              <a:buFont typeface="Wingdings" pitchFamily="2" charset="2"/>
              <a:buChar char="Ø"/>
            </a:pPr>
            <a:r>
              <a:rPr lang="en-GB" sz="1700" dirty="0">
                <a:latin typeface="Franklin Gothic Book" panose="020B0503020102020204" pitchFamily="34" charset="0"/>
              </a:rPr>
              <a:t>Making the case for climate action is one of the main challenges facing </a:t>
            </a:r>
            <a:r>
              <a:rPr lang="en-GB" sz="1700" b="1" dirty="0">
                <a:latin typeface="Franklin Gothic Book" panose="020B0503020102020204" pitchFamily="34" charset="0"/>
              </a:rPr>
              <a:t>cities and mayors</a:t>
            </a:r>
            <a:r>
              <a:rPr lang="en-GB" sz="1700" dirty="0">
                <a:latin typeface="Franklin Gothic Book" panose="020B0503020102020204" pitchFamily="34" charset="0"/>
              </a:rPr>
              <a:t>; by monitoring, evaluating and reporting on the wider benefits – and who receives these benefits – city leadership can make a compelling case for climate action and build a broad base of support for enacting meaningful change.</a:t>
            </a:r>
          </a:p>
          <a:p>
            <a:pPr>
              <a:buClr>
                <a:srgbClr val="09CF62"/>
              </a:buClr>
            </a:pPr>
            <a:endParaRPr lang="en-GB" sz="1800" dirty="0">
              <a:latin typeface="Franklin Gothic Book" panose="020B0503020102020204" pitchFamily="34" charset="0"/>
            </a:endParaRPr>
          </a:p>
          <a:p>
            <a:pPr marL="285750" indent="-285750">
              <a:buClr>
                <a:srgbClr val="09CF62"/>
              </a:buClr>
              <a:buFont typeface="Wingdings" pitchFamily="2" charset="2"/>
              <a:buChar char="Ø"/>
            </a:pPr>
            <a:r>
              <a:rPr lang="en-GB" sz="1700" dirty="0">
                <a:latin typeface="Franklin Gothic Book" panose="020B0503020102020204" pitchFamily="34" charset="0"/>
              </a:rPr>
              <a:t>Cities have to design climate actions in an inclusive way, such that the benefits are distributed equitably amongst the population, and thereby they must establish ways of monitoring and evaluating the distribution of benefits from different actions</a:t>
            </a:r>
          </a:p>
          <a:p>
            <a:pPr marL="285750" indent="-285750">
              <a:buClr>
                <a:srgbClr val="09CF62"/>
              </a:buClr>
              <a:buFont typeface="Wingdings" pitchFamily="2" charset="2"/>
              <a:buChar char="Ø"/>
            </a:pPr>
            <a:endParaRPr lang="en-GB" sz="1700" dirty="0">
              <a:latin typeface="Franklin Gothic Book" panose="020B0503020102020204" pitchFamily="34" charset="0"/>
            </a:endParaRPr>
          </a:p>
          <a:p>
            <a:pPr marL="285750" indent="-285750">
              <a:buClr>
                <a:srgbClr val="09CF62"/>
              </a:buClr>
              <a:buFont typeface="Wingdings" pitchFamily="2" charset="2"/>
              <a:buChar char="Ø"/>
            </a:pPr>
            <a:r>
              <a:rPr lang="en-GB" sz="1700" dirty="0">
                <a:latin typeface="Franklin Gothic Book" panose="020B0503020102020204" pitchFamily="34" charset="0"/>
              </a:rPr>
              <a:t>It may be necessary to collect and analyse data disaggregated by group or community (income level, gender, ethnicity, ability status, etc.) to understand the various impacts of climate actions across the city’s population </a:t>
            </a:r>
            <a:endParaRPr lang="en-GB" sz="1600" dirty="0">
              <a:latin typeface="Franklin Gothic Book" panose="020B0503020102020204" pitchFamily="34" charset="0"/>
            </a:endParaRPr>
          </a:p>
          <a:p>
            <a:endParaRPr lang="en-GB" sz="1600" dirty="0"/>
          </a:p>
          <a:p>
            <a:endParaRPr lang="en-US" dirty="0"/>
          </a:p>
        </p:txBody>
      </p:sp>
      <p:sp>
        <p:nvSpPr>
          <p:cNvPr id="15" name="Rounded Rectangular Callout 14">
            <a:extLst>
              <a:ext uri="{FF2B5EF4-FFF2-40B4-BE49-F238E27FC236}">
                <a16:creationId xmlns:a16="http://schemas.microsoft.com/office/drawing/2014/main" id="{08DB52BD-87B8-754F-9A0C-E368549B2C83}"/>
              </a:ext>
            </a:extLst>
          </p:cNvPr>
          <p:cNvSpPr/>
          <p:nvPr/>
        </p:nvSpPr>
        <p:spPr>
          <a:xfrm>
            <a:off x="8886171" y="448847"/>
            <a:ext cx="3115601" cy="1766917"/>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find a few proposed slides that could be used to set the context. For further information, check the </a:t>
            </a:r>
            <a:r>
              <a:rPr lang="en-US" sz="1600" b="1" dirty="0">
                <a:solidFill>
                  <a:schemeClr val="bg1"/>
                </a:solidFill>
                <a:latin typeface="Franklin Gothic Book" panose="020B0503020102020204" pitchFamily="34" charset="0"/>
              </a:rPr>
              <a:t>City CAP MER Guidance</a:t>
            </a:r>
            <a:r>
              <a:rPr lang="en-US" sz="1600" dirty="0">
                <a:solidFill>
                  <a:schemeClr val="bg1"/>
                </a:solidFill>
                <a:latin typeface="Franklin Gothic Book" panose="020B0503020102020204" pitchFamily="34" charset="0"/>
              </a:rPr>
              <a:t>. Feel free to focus on your city’s priorities in terms of equity and inclusivity</a:t>
            </a:r>
          </a:p>
        </p:txBody>
      </p:sp>
      <p:pic>
        <p:nvPicPr>
          <p:cNvPr id="5" name="Picture Placeholder 4" descr="Diagram&#10;&#10;Description automatically generated">
            <a:extLst>
              <a:ext uri="{FF2B5EF4-FFF2-40B4-BE49-F238E27FC236}">
                <a16:creationId xmlns:a16="http://schemas.microsoft.com/office/drawing/2014/main" id="{5DBBAB58-F132-5F4E-BA83-F46026FEC322}"/>
              </a:ext>
            </a:extLst>
          </p:cNvPr>
          <p:cNvPicPr>
            <a:picLocks noGrp="1" noChangeAspect="1"/>
          </p:cNvPicPr>
          <p:nvPr>
            <p:ph type="pic" sz="quarter" idx="19"/>
          </p:nvPr>
        </p:nvPicPr>
        <p:blipFill>
          <a:blip r:embed="rId3" cstate="print">
            <a:extLst>
              <a:ext uri="{28A0092B-C50C-407E-A947-70E740481C1C}">
                <a14:useLocalDpi xmlns:a14="http://schemas.microsoft.com/office/drawing/2010/main"/>
              </a:ext>
            </a:extLst>
          </a:blip>
          <a:srcRect/>
          <a:stretch>
            <a:fillRect/>
          </a:stretch>
        </p:blipFill>
        <p:spPr>
          <a:xfrm>
            <a:off x="520250" y="1979882"/>
            <a:ext cx="4070212" cy="4395075"/>
          </a:xfrm>
        </p:spPr>
      </p:pic>
      <p:sp>
        <p:nvSpPr>
          <p:cNvPr id="2" name="TextBox 1">
            <a:extLst>
              <a:ext uri="{FF2B5EF4-FFF2-40B4-BE49-F238E27FC236}">
                <a16:creationId xmlns:a16="http://schemas.microsoft.com/office/drawing/2014/main" id="{1FE035BA-BDCC-6C4B-BA9E-113241A27A3B}"/>
              </a:ext>
            </a:extLst>
          </p:cNvPr>
          <p:cNvSpPr txBox="1"/>
          <p:nvPr/>
        </p:nvSpPr>
        <p:spPr>
          <a:xfrm>
            <a:off x="422275" y="6442964"/>
            <a:ext cx="4070212" cy="246221"/>
          </a:xfrm>
          <a:prstGeom prst="rect">
            <a:avLst/>
          </a:prstGeom>
          <a:noFill/>
        </p:spPr>
        <p:txBody>
          <a:bodyPr wrap="square" rtlCol="0">
            <a:spAutoFit/>
          </a:bodyPr>
          <a:lstStyle/>
          <a:p>
            <a:r>
              <a:rPr lang="en-US" sz="1000" dirty="0"/>
              <a:t>Image’s source: </a:t>
            </a:r>
            <a:r>
              <a:rPr lang="en-GB" sz="1000" i="1" dirty="0">
                <a:latin typeface="Franklin Gothic Book" panose="020B0503020102020204" pitchFamily="34" charset="0"/>
              </a:rPr>
              <a:t>Playbook for Inclusive Community Engagement  </a:t>
            </a:r>
            <a:r>
              <a:rPr lang="en-GB" sz="1000" dirty="0">
                <a:latin typeface="Franklin Gothic Book" panose="020B0503020102020204" pitchFamily="34" charset="0"/>
              </a:rPr>
              <a:t>(page 6) </a:t>
            </a:r>
            <a:endParaRPr lang="en-US" sz="1000" dirty="0"/>
          </a:p>
        </p:txBody>
      </p:sp>
      <p:pic>
        <p:nvPicPr>
          <p:cNvPr id="6" name="Picture 5">
            <a:extLst>
              <a:ext uri="{FF2B5EF4-FFF2-40B4-BE49-F238E27FC236}">
                <a16:creationId xmlns:a16="http://schemas.microsoft.com/office/drawing/2014/main" id="{0B6887DB-FF9F-3144-BC72-8F9451FAAC81}"/>
              </a:ext>
            </a:extLst>
          </p:cNvPr>
          <p:cNvPicPr>
            <a:picLocks noChangeAspect="1"/>
          </p:cNvPicPr>
          <p:nvPr/>
        </p:nvPicPr>
        <p:blipFill>
          <a:blip r:embed="rId4"/>
          <a:stretch>
            <a:fillRect/>
          </a:stretch>
        </p:blipFill>
        <p:spPr>
          <a:xfrm>
            <a:off x="9474200" y="6508467"/>
            <a:ext cx="2767733" cy="349200"/>
          </a:xfrm>
          <a:prstGeom prst="rect">
            <a:avLst/>
          </a:prstGeom>
        </p:spPr>
      </p:pic>
      <p:sp>
        <p:nvSpPr>
          <p:cNvPr id="17" name="Text Placeholder 9">
            <a:extLst>
              <a:ext uri="{FF2B5EF4-FFF2-40B4-BE49-F238E27FC236}">
                <a16:creationId xmlns:a16="http://schemas.microsoft.com/office/drawing/2014/main" id="{5594635C-C6A2-394B-8009-083A79EC03CF}"/>
              </a:ext>
            </a:extLst>
          </p:cNvPr>
          <p:cNvSpPr txBox="1">
            <a:spLocks/>
          </p:cNvSpPr>
          <p:nvPr/>
        </p:nvSpPr>
        <p:spPr>
          <a:xfrm>
            <a:off x="9732405" y="6582076"/>
            <a:ext cx="2123369" cy="21421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www.C40knowledgehub.org</a:t>
            </a:r>
          </a:p>
        </p:txBody>
      </p:sp>
    </p:spTree>
    <p:extLst>
      <p:ext uri="{BB962C8B-B14F-4D97-AF65-F5344CB8AC3E}">
        <p14:creationId xmlns:p14="http://schemas.microsoft.com/office/powerpoint/2010/main" val="531822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Chart&#10;&#10;Description automatically generated">
            <a:extLst>
              <a:ext uri="{FF2B5EF4-FFF2-40B4-BE49-F238E27FC236}">
                <a16:creationId xmlns:a16="http://schemas.microsoft.com/office/drawing/2014/main" id="{049DBB4F-4CB7-5940-8902-F194BBCCCA80}"/>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5434884" y="631570"/>
            <a:ext cx="5271983" cy="5682526"/>
          </a:xfrm>
          <a:prstGeom prst="rect">
            <a:avLst/>
          </a:prstGeom>
        </p:spPr>
      </p:pic>
      <p:sp>
        <p:nvSpPr>
          <p:cNvPr id="2" name="Title 1">
            <a:extLst>
              <a:ext uri="{FF2B5EF4-FFF2-40B4-BE49-F238E27FC236}">
                <a16:creationId xmlns:a16="http://schemas.microsoft.com/office/drawing/2014/main" id="{98815579-CE6B-F64F-8693-C98868078482}"/>
              </a:ext>
            </a:extLst>
          </p:cNvPr>
          <p:cNvSpPr>
            <a:spLocks noGrp="1"/>
          </p:cNvSpPr>
          <p:nvPr>
            <p:ph type="ctrTitle"/>
          </p:nvPr>
        </p:nvSpPr>
        <p:spPr>
          <a:xfrm>
            <a:off x="291220" y="366334"/>
            <a:ext cx="4282673" cy="621171"/>
          </a:xfrm>
        </p:spPr>
        <p:txBody>
          <a:bodyPr anchor="t"/>
          <a:lstStyle/>
          <a:p>
            <a:r>
              <a:rPr lang="en-US" b="0" dirty="0"/>
              <a:t>Equity &amp; Inclusivity</a:t>
            </a:r>
          </a:p>
        </p:txBody>
      </p:sp>
      <p:sp>
        <p:nvSpPr>
          <p:cNvPr id="9" name="Picture Placeholder 8">
            <a:extLst>
              <a:ext uri="{FF2B5EF4-FFF2-40B4-BE49-F238E27FC236}">
                <a16:creationId xmlns:a16="http://schemas.microsoft.com/office/drawing/2014/main" id="{AF14A893-65BF-9A42-A2E2-1985ECDC85FF}"/>
              </a:ext>
            </a:extLst>
          </p:cNvPr>
          <p:cNvSpPr>
            <a:spLocks noGrp="1"/>
          </p:cNvSpPr>
          <p:nvPr>
            <p:ph type="pic" sz="quarter" idx="20"/>
          </p:nvPr>
        </p:nvSpPr>
        <p:spPr>
          <a:xfrm>
            <a:off x="9422296" y="6520344"/>
            <a:ext cx="2769704" cy="334903"/>
          </a:xfrm>
        </p:spPr>
      </p:sp>
      <p:sp>
        <p:nvSpPr>
          <p:cNvPr id="11" name="Picture Placeholder 10">
            <a:extLst>
              <a:ext uri="{FF2B5EF4-FFF2-40B4-BE49-F238E27FC236}">
                <a16:creationId xmlns:a16="http://schemas.microsoft.com/office/drawing/2014/main" id="{3EC3591D-9FED-CC40-B94F-78644802B53E}"/>
              </a:ext>
            </a:extLst>
          </p:cNvPr>
          <p:cNvSpPr>
            <a:spLocks noGrp="1"/>
          </p:cNvSpPr>
          <p:nvPr>
            <p:ph type="pic" sz="quarter" idx="22"/>
          </p:nvPr>
        </p:nvSpPr>
        <p:spPr/>
      </p:sp>
      <p:sp>
        <p:nvSpPr>
          <p:cNvPr id="12" name="Text Placeholder 11">
            <a:extLst>
              <a:ext uri="{FF2B5EF4-FFF2-40B4-BE49-F238E27FC236}">
                <a16:creationId xmlns:a16="http://schemas.microsoft.com/office/drawing/2014/main" id="{443D741F-E6FC-FC46-8105-FE725C10A4B0}"/>
              </a:ext>
            </a:extLst>
          </p:cNvPr>
          <p:cNvSpPr>
            <a:spLocks noGrp="1"/>
          </p:cNvSpPr>
          <p:nvPr>
            <p:ph type="body" sz="quarter" idx="23"/>
          </p:nvPr>
        </p:nvSpPr>
        <p:spPr/>
        <p:txBody>
          <a:bodyPr/>
          <a:lstStyle/>
          <a:p>
            <a:r>
              <a:rPr lang="en-US" dirty="0"/>
              <a:t>36</a:t>
            </a:r>
          </a:p>
        </p:txBody>
      </p:sp>
      <p:sp>
        <p:nvSpPr>
          <p:cNvPr id="15" name="Rectangle 14">
            <a:extLst>
              <a:ext uri="{FF2B5EF4-FFF2-40B4-BE49-F238E27FC236}">
                <a16:creationId xmlns:a16="http://schemas.microsoft.com/office/drawing/2014/main" id="{52426D24-D761-5D48-99DF-D0F20C290175}"/>
              </a:ext>
            </a:extLst>
          </p:cNvPr>
          <p:cNvSpPr/>
          <p:nvPr/>
        </p:nvSpPr>
        <p:spPr>
          <a:xfrm>
            <a:off x="410962" y="1254219"/>
            <a:ext cx="4282673" cy="4524315"/>
          </a:xfrm>
          <a:prstGeom prst="rect">
            <a:avLst/>
          </a:prstGeom>
        </p:spPr>
        <p:txBody>
          <a:bodyPr wrap="square">
            <a:spAutoFit/>
          </a:bodyPr>
          <a:lstStyle/>
          <a:p>
            <a:pPr marL="285750" indent="-285750">
              <a:buClr>
                <a:srgbClr val="09CF62"/>
              </a:buClr>
              <a:buFont typeface="Wingdings" pitchFamily="2" charset="2"/>
              <a:buChar char="Ø"/>
            </a:pPr>
            <a:r>
              <a:rPr lang="en-GB" dirty="0">
                <a:latin typeface="Franklin Gothic Book" panose="020B0503020102020204" pitchFamily="34" charset="0"/>
              </a:rPr>
              <a:t>The </a:t>
            </a:r>
            <a:r>
              <a:rPr lang="en-GB" dirty="0">
                <a:solidFill>
                  <a:srgbClr val="09CF62"/>
                </a:solidFill>
                <a:latin typeface="Franklin Gothic Book" panose="020B0503020102020204" pitchFamily="34" charset="0"/>
              </a:rPr>
              <a:t>C40 Roadmap for Inclusive Planning </a:t>
            </a:r>
            <a:r>
              <a:rPr lang="en-GB" dirty="0">
                <a:latin typeface="Franklin Gothic Book" panose="020B0503020102020204" pitchFamily="34" charset="0"/>
              </a:rPr>
              <a:t>outlines the importance of tracking the social, economic and environmental benefits of climate actions at the city and project level and includes a catalogue of policy-ready indicators, mapped to specific climate actions and the Sustainable Development Goals. </a:t>
            </a:r>
          </a:p>
          <a:p>
            <a:pPr marL="285750" indent="-285750">
              <a:buClr>
                <a:srgbClr val="09CF62"/>
              </a:buClr>
              <a:buFont typeface="Wingdings" pitchFamily="2" charset="2"/>
              <a:buChar char="Ø"/>
            </a:pPr>
            <a:endParaRPr lang="en-GB" dirty="0">
              <a:latin typeface="Franklin Gothic Book" panose="020B0503020102020204" pitchFamily="34" charset="0"/>
            </a:endParaRPr>
          </a:p>
          <a:p>
            <a:pPr marL="285750" indent="-285750">
              <a:buClr>
                <a:srgbClr val="09CF62"/>
              </a:buClr>
              <a:buFont typeface="Wingdings" pitchFamily="2" charset="2"/>
              <a:buChar char="Ø"/>
            </a:pPr>
            <a:endParaRPr lang="en-GB" dirty="0">
              <a:latin typeface="Franklin Gothic Book" panose="020B0503020102020204" pitchFamily="34" charset="0"/>
            </a:endParaRPr>
          </a:p>
          <a:p>
            <a:pPr marL="285750" indent="-285750">
              <a:buClr>
                <a:srgbClr val="09CF62"/>
              </a:buClr>
              <a:buFont typeface="Wingdings" pitchFamily="2" charset="2"/>
              <a:buChar char="Ø"/>
            </a:pPr>
            <a:r>
              <a:rPr lang="en-GB" dirty="0">
                <a:latin typeface="Franklin Gothic Book" panose="020B0503020102020204" pitchFamily="34" charset="0"/>
              </a:rPr>
              <a:t>The Roadmap also includes action-specific indicators that cities can use to track its progress against key inclusivity and equity ambitions</a:t>
            </a:r>
          </a:p>
          <a:p>
            <a:pPr marL="285750" indent="-285750">
              <a:buClr>
                <a:srgbClr val="09CF62"/>
              </a:buClr>
              <a:buFont typeface="Wingdings" pitchFamily="2" charset="2"/>
              <a:buChar char="Ø"/>
            </a:pPr>
            <a:endParaRPr lang="en-GB" dirty="0">
              <a:latin typeface="Franklin Gothic Book" panose="020B0503020102020204" pitchFamily="34" charset="0"/>
            </a:endParaRPr>
          </a:p>
        </p:txBody>
      </p:sp>
      <p:sp>
        <p:nvSpPr>
          <p:cNvPr id="13" name="TextBox 12">
            <a:extLst>
              <a:ext uri="{FF2B5EF4-FFF2-40B4-BE49-F238E27FC236}">
                <a16:creationId xmlns:a16="http://schemas.microsoft.com/office/drawing/2014/main" id="{539F198B-14B6-1241-887B-A3FF9C834965}"/>
              </a:ext>
            </a:extLst>
          </p:cNvPr>
          <p:cNvSpPr txBox="1"/>
          <p:nvPr/>
        </p:nvSpPr>
        <p:spPr>
          <a:xfrm>
            <a:off x="8695944" y="6118265"/>
            <a:ext cx="3988904" cy="246221"/>
          </a:xfrm>
          <a:prstGeom prst="rect">
            <a:avLst/>
          </a:prstGeom>
          <a:noFill/>
        </p:spPr>
        <p:txBody>
          <a:bodyPr wrap="square" rtlCol="0">
            <a:spAutoFit/>
          </a:bodyPr>
          <a:lstStyle/>
          <a:p>
            <a:r>
              <a:rPr lang="en-US" sz="1000" dirty="0"/>
              <a:t>Source: </a:t>
            </a:r>
            <a:r>
              <a:rPr lang="en-GB" sz="1000" i="1" dirty="0">
                <a:latin typeface="Franklin Gothic Book" panose="020B0503020102020204" pitchFamily="34" charset="0"/>
              </a:rPr>
              <a:t>C40 Roadmap for Inclusive Planning</a:t>
            </a:r>
            <a:r>
              <a:rPr lang="en-GB" sz="1000" dirty="0">
                <a:latin typeface="Franklin Gothic Book" panose="020B0503020102020204" pitchFamily="34" charset="0"/>
              </a:rPr>
              <a:t>  (page 35)</a:t>
            </a:r>
            <a:r>
              <a:rPr lang="en-GB" sz="1000" u="sng" dirty="0">
                <a:latin typeface="Franklin Gothic Book" panose="020B0503020102020204" pitchFamily="34" charset="0"/>
                <a:hlinkClick r:id="rId4">
                  <a:extLst>
                    <a:ext uri="{A12FA001-AC4F-418D-AE19-62706E023703}">
                      <ahyp:hlinkClr xmlns:ahyp="http://schemas.microsoft.com/office/drawing/2018/hyperlinkcolor" val="tx"/>
                    </a:ext>
                  </a:extLst>
                </a:hlinkClick>
              </a:rPr>
              <a:t> </a:t>
            </a:r>
            <a:endParaRPr lang="en-US" sz="1000" u="sng" dirty="0"/>
          </a:p>
        </p:txBody>
      </p:sp>
      <p:sp>
        <p:nvSpPr>
          <p:cNvPr id="14" name="Text Placeholder 4">
            <a:extLst>
              <a:ext uri="{FF2B5EF4-FFF2-40B4-BE49-F238E27FC236}">
                <a16:creationId xmlns:a16="http://schemas.microsoft.com/office/drawing/2014/main" id="{B42D1512-AA0C-A940-86CE-08D6AF18930E}"/>
              </a:ext>
            </a:extLst>
          </p:cNvPr>
          <p:cNvSpPr>
            <a:spLocks noGrp="1"/>
          </p:cNvSpPr>
          <p:nvPr>
            <p:ph type="body" sz="quarter" idx="21"/>
          </p:nvPr>
        </p:nvSpPr>
        <p:spPr>
          <a:xfrm>
            <a:off x="9825169" y="6558335"/>
            <a:ext cx="2276094" cy="258920"/>
          </a:xfrm>
        </p:spPr>
        <p:txBody>
          <a:bodyPr/>
          <a:lstStyle/>
          <a:p>
            <a:r>
              <a:rPr lang="en-US" dirty="0"/>
              <a:t>www.c40knowledgehub.org</a:t>
            </a:r>
          </a:p>
        </p:txBody>
      </p:sp>
    </p:spTree>
    <p:extLst>
      <p:ext uri="{BB962C8B-B14F-4D97-AF65-F5344CB8AC3E}">
        <p14:creationId xmlns:p14="http://schemas.microsoft.com/office/powerpoint/2010/main" val="33442972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560AEC4-B44B-1A44-A12F-26B14DDA3951}"/>
              </a:ext>
            </a:extLst>
          </p:cNvPr>
          <p:cNvSpPr>
            <a:spLocks noGrp="1"/>
          </p:cNvSpPr>
          <p:nvPr>
            <p:ph type="ctrTitle"/>
          </p:nvPr>
        </p:nvSpPr>
        <p:spPr>
          <a:xfrm>
            <a:off x="299974" y="366334"/>
            <a:ext cx="4256167" cy="621171"/>
          </a:xfrm>
        </p:spPr>
        <p:txBody>
          <a:bodyPr anchor="t">
            <a:normAutofit/>
          </a:bodyPr>
          <a:lstStyle/>
          <a:p>
            <a:r>
              <a:rPr lang="en-US" b="0" dirty="0"/>
              <a:t>Equity &amp; Inclusivity</a:t>
            </a:r>
          </a:p>
        </p:txBody>
      </p:sp>
      <p:sp>
        <p:nvSpPr>
          <p:cNvPr id="14" name="TextBox 13">
            <a:extLst>
              <a:ext uri="{FF2B5EF4-FFF2-40B4-BE49-F238E27FC236}">
                <a16:creationId xmlns:a16="http://schemas.microsoft.com/office/drawing/2014/main" id="{527F0A30-D487-BD4C-A41E-3865F5FE06F3}"/>
              </a:ext>
            </a:extLst>
          </p:cNvPr>
          <p:cNvSpPr txBox="1"/>
          <p:nvPr/>
        </p:nvSpPr>
        <p:spPr>
          <a:xfrm>
            <a:off x="407988" y="863850"/>
            <a:ext cx="6901143" cy="646331"/>
          </a:xfrm>
          <a:prstGeom prst="rect">
            <a:avLst/>
          </a:prstGeom>
          <a:noFill/>
        </p:spPr>
        <p:txBody>
          <a:bodyPr wrap="square" rtlCol="0">
            <a:spAutoFit/>
          </a:bodyPr>
          <a:lstStyle/>
          <a:p>
            <a:r>
              <a:rPr lang="en-GB" b="1" dirty="0">
                <a:solidFill>
                  <a:schemeClr val="tx1">
                    <a:lumMod val="75000"/>
                    <a:lumOff val="25000"/>
                  </a:schemeClr>
                </a:solidFill>
                <a:latin typeface="Franklin Gothic Medium" panose="020B0603020102020204" pitchFamily="34" charset="0"/>
              </a:rPr>
              <a:t>Evaluating</a:t>
            </a:r>
            <a:r>
              <a:rPr lang="en-GB" dirty="0">
                <a:solidFill>
                  <a:schemeClr val="tx1">
                    <a:lumMod val="75000"/>
                    <a:lumOff val="25000"/>
                  </a:schemeClr>
                </a:solidFill>
                <a:latin typeface="Franklin Gothic Medium" panose="020B0603020102020204" pitchFamily="34" charset="0"/>
              </a:rPr>
              <a:t> an action also provides an opportunity to assess its inclusivity by determining its impacts on different population groups. </a:t>
            </a:r>
          </a:p>
        </p:txBody>
      </p:sp>
      <p:sp>
        <p:nvSpPr>
          <p:cNvPr id="15" name="Rectangle 14">
            <a:extLst>
              <a:ext uri="{FF2B5EF4-FFF2-40B4-BE49-F238E27FC236}">
                <a16:creationId xmlns:a16="http://schemas.microsoft.com/office/drawing/2014/main" id="{B67BC8E0-5E5D-AA42-9F92-85FF651206EE}"/>
              </a:ext>
            </a:extLst>
          </p:cNvPr>
          <p:cNvSpPr/>
          <p:nvPr/>
        </p:nvSpPr>
        <p:spPr>
          <a:xfrm>
            <a:off x="5759774" y="2252452"/>
            <a:ext cx="6096000" cy="2862322"/>
          </a:xfrm>
          <a:prstGeom prst="rect">
            <a:avLst/>
          </a:prstGeom>
        </p:spPr>
        <p:txBody>
          <a:bodyPr>
            <a:spAutoFit/>
          </a:bodyPr>
          <a:lstStyle/>
          <a:p>
            <a:pPr marL="285750" indent="-285750">
              <a:buClr>
                <a:srgbClr val="09CF62"/>
              </a:buClr>
              <a:buFont typeface="Wingdings" pitchFamily="2" charset="2"/>
              <a:buChar char="Ø"/>
            </a:pPr>
            <a:r>
              <a:rPr lang="en-GB" dirty="0">
                <a:latin typeface="Franklin Gothic Book" panose="020B0503020102020204" pitchFamily="34" charset="0"/>
              </a:rPr>
              <a:t>In particular, the evaluation can assess the impact on disadvantaged or vulnerable people (the poor, elderly, etc.) who are previously identified in the needs assessments. It can help ensure equity of the climate action and that it does not have unintended negative impacts. </a:t>
            </a:r>
          </a:p>
          <a:p>
            <a:pPr marL="285750" indent="-285750">
              <a:buClr>
                <a:srgbClr val="09CF62"/>
              </a:buClr>
              <a:buFont typeface="Wingdings" pitchFamily="2" charset="2"/>
              <a:buChar char="Ø"/>
            </a:pPr>
            <a:endParaRPr lang="en-GB" dirty="0">
              <a:latin typeface="Franklin Gothic Book" panose="020B0503020102020204" pitchFamily="34" charset="0"/>
            </a:endParaRPr>
          </a:p>
          <a:p>
            <a:pPr marL="285750" indent="-285750">
              <a:buClr>
                <a:srgbClr val="09CF62"/>
              </a:buClr>
              <a:buFont typeface="Wingdings" pitchFamily="2" charset="2"/>
              <a:buChar char="Ø"/>
            </a:pPr>
            <a:r>
              <a:rPr lang="en-GB" dirty="0">
                <a:latin typeface="Franklin Gothic Book" panose="020B0503020102020204" pitchFamily="34" charset="0"/>
              </a:rPr>
              <a:t>This way, the evaluation should aim to identify the extent to which the action has contributed to improving or worsening the situation of vulnerable populations. </a:t>
            </a:r>
            <a:endParaRPr lang="en-GB" dirty="0"/>
          </a:p>
        </p:txBody>
      </p:sp>
      <p:pic>
        <p:nvPicPr>
          <p:cNvPr id="23" name="Picture 22" descr="Diagram, text&#10;&#10;Description automatically generated">
            <a:extLst>
              <a:ext uri="{FF2B5EF4-FFF2-40B4-BE49-F238E27FC236}">
                <a16:creationId xmlns:a16="http://schemas.microsoft.com/office/drawing/2014/main" id="{C3639B3B-8CFF-324F-B687-59A7557DF336}"/>
              </a:ext>
            </a:extLst>
          </p:cNvPr>
          <p:cNvPicPr>
            <a:picLocks noChangeAspect="1"/>
          </p:cNvPicPr>
          <p:nvPr/>
        </p:nvPicPr>
        <p:blipFill>
          <a:blip r:embed="rId3"/>
          <a:stretch>
            <a:fillRect/>
          </a:stretch>
        </p:blipFill>
        <p:spPr>
          <a:xfrm>
            <a:off x="418059" y="1550206"/>
            <a:ext cx="3988904" cy="4890351"/>
          </a:xfrm>
          <a:prstGeom prst="rect">
            <a:avLst/>
          </a:prstGeom>
        </p:spPr>
      </p:pic>
      <p:sp>
        <p:nvSpPr>
          <p:cNvPr id="24" name="Rectangle 23">
            <a:extLst>
              <a:ext uri="{FF2B5EF4-FFF2-40B4-BE49-F238E27FC236}">
                <a16:creationId xmlns:a16="http://schemas.microsoft.com/office/drawing/2014/main" id="{25693AE7-206C-9847-9C87-7BE040276DF7}"/>
              </a:ext>
            </a:extLst>
          </p:cNvPr>
          <p:cNvSpPr/>
          <p:nvPr/>
        </p:nvSpPr>
        <p:spPr>
          <a:xfrm>
            <a:off x="9382539" y="6621905"/>
            <a:ext cx="2809462" cy="236094"/>
          </a:xfrm>
          <a:prstGeom prst="rect">
            <a:avLst/>
          </a:prstGeom>
          <a:solidFill>
            <a:srgbClr val="09CF62"/>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050" dirty="0"/>
          </a:p>
        </p:txBody>
      </p:sp>
      <p:sp>
        <p:nvSpPr>
          <p:cNvPr id="7" name="TextBox 6">
            <a:extLst>
              <a:ext uri="{FF2B5EF4-FFF2-40B4-BE49-F238E27FC236}">
                <a16:creationId xmlns:a16="http://schemas.microsoft.com/office/drawing/2014/main" id="{E9705226-8425-A243-8681-022CD3B4828C}"/>
              </a:ext>
            </a:extLst>
          </p:cNvPr>
          <p:cNvSpPr txBox="1"/>
          <p:nvPr/>
        </p:nvSpPr>
        <p:spPr>
          <a:xfrm>
            <a:off x="422275" y="6435012"/>
            <a:ext cx="3988904" cy="246221"/>
          </a:xfrm>
          <a:prstGeom prst="rect">
            <a:avLst/>
          </a:prstGeom>
          <a:noFill/>
        </p:spPr>
        <p:txBody>
          <a:bodyPr wrap="square" rtlCol="0">
            <a:spAutoFit/>
          </a:bodyPr>
          <a:lstStyle/>
          <a:p>
            <a:r>
              <a:rPr lang="en-US" sz="1000" dirty="0"/>
              <a:t>Source: </a:t>
            </a:r>
            <a:r>
              <a:rPr lang="en-GB" sz="1000" i="1" dirty="0">
                <a:latin typeface="Franklin Gothic Book" panose="020B0503020102020204" pitchFamily="34" charset="0"/>
              </a:rPr>
              <a:t>C40 Roadmap for Inclusive Planning</a:t>
            </a:r>
            <a:r>
              <a:rPr lang="en-GB" sz="1000" dirty="0">
                <a:latin typeface="Franklin Gothic Book" panose="020B0503020102020204" pitchFamily="34" charset="0"/>
              </a:rPr>
              <a:t>  (page 29)</a:t>
            </a:r>
            <a:r>
              <a:rPr lang="en-GB" sz="1000" u="sng" dirty="0">
                <a:latin typeface="Franklin Gothic Book" panose="020B0503020102020204" pitchFamily="34" charset="0"/>
                <a:hlinkClick r:id="rId4">
                  <a:extLst>
                    <a:ext uri="{A12FA001-AC4F-418D-AE19-62706E023703}">
                      <ahyp:hlinkClr xmlns:ahyp="http://schemas.microsoft.com/office/drawing/2018/hyperlinkcolor" val="tx"/>
                    </a:ext>
                  </a:extLst>
                </a:hlinkClick>
              </a:rPr>
              <a:t> </a:t>
            </a:r>
            <a:endParaRPr lang="en-US" sz="1000" u="sng" dirty="0"/>
          </a:p>
        </p:txBody>
      </p:sp>
      <p:sp>
        <p:nvSpPr>
          <p:cNvPr id="9" name="Text Placeholder 11">
            <a:extLst>
              <a:ext uri="{FF2B5EF4-FFF2-40B4-BE49-F238E27FC236}">
                <a16:creationId xmlns:a16="http://schemas.microsoft.com/office/drawing/2014/main" id="{F5300FFD-83A9-DF4A-BBD1-B3E125920FD9}"/>
              </a:ext>
            </a:extLst>
          </p:cNvPr>
          <p:cNvSpPr txBox="1">
            <a:spLocks/>
          </p:cNvSpPr>
          <p:nvPr/>
        </p:nvSpPr>
        <p:spPr>
          <a:xfrm>
            <a:off x="11383348" y="162898"/>
            <a:ext cx="625152" cy="236094"/>
          </a:xfrm>
          <a:prstGeom prst="rect">
            <a:avLst/>
          </a:prstGeom>
        </p:spPr>
        <p:txBody>
          <a:bodyPr>
            <a:noAutofit/>
          </a:bodyPr>
          <a:lstStyle>
            <a:lvl1pPr marL="0" indent="0" algn="r" defTabSz="914400" rtl="0" eaLnBrk="1" latinLnBrk="0" hangingPunct="1">
              <a:lnSpc>
                <a:spcPct val="90000"/>
              </a:lnSpc>
              <a:spcBef>
                <a:spcPts val="1000"/>
              </a:spcBef>
              <a:buFont typeface="Arial" panose="020B0604020202020204" pitchFamily="34" charset="0"/>
              <a:buNone/>
              <a:defRPr sz="9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37</a:t>
            </a:r>
          </a:p>
        </p:txBody>
      </p:sp>
      <p:sp>
        <p:nvSpPr>
          <p:cNvPr id="10" name="Rounded Rectangular Callout 13">
            <a:extLst>
              <a:ext uri="{FF2B5EF4-FFF2-40B4-BE49-F238E27FC236}">
                <a16:creationId xmlns:a16="http://schemas.microsoft.com/office/drawing/2014/main" id="{B863626E-6B2E-7E41-BD3C-7646FEE8B79F}"/>
              </a:ext>
            </a:extLst>
          </p:cNvPr>
          <p:cNvSpPr/>
          <p:nvPr/>
        </p:nvSpPr>
        <p:spPr>
          <a:xfrm rot="10800000" flipH="1" flipV="1">
            <a:off x="8280262" y="280944"/>
            <a:ext cx="3045733" cy="1593576"/>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Franklin Gothic Book" panose="020B0503020102020204" pitchFamily="34" charset="0"/>
                <a:cs typeface="Calibri"/>
              </a:rPr>
              <a:t>Consider presenting a concrete example from your city or region, if available. Suggest adding a whole new slide with the example, before closing the session</a:t>
            </a:r>
          </a:p>
        </p:txBody>
      </p:sp>
      <p:sp>
        <p:nvSpPr>
          <p:cNvPr id="12" name="Text Placeholder 4">
            <a:extLst>
              <a:ext uri="{FF2B5EF4-FFF2-40B4-BE49-F238E27FC236}">
                <a16:creationId xmlns:a16="http://schemas.microsoft.com/office/drawing/2014/main" id="{C7EB855F-08EA-AB47-A037-68EA36A170F6}"/>
              </a:ext>
            </a:extLst>
          </p:cNvPr>
          <p:cNvSpPr txBox="1">
            <a:spLocks/>
          </p:cNvSpPr>
          <p:nvPr/>
        </p:nvSpPr>
        <p:spPr>
          <a:xfrm>
            <a:off x="9803128" y="6634042"/>
            <a:ext cx="2276094" cy="25892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000" kern="1200">
                <a:solidFill>
                  <a:schemeClr val="bg1"/>
                </a:solidFill>
                <a:latin typeface="Franklin Gothic Medium" panose="020B06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www.c40knowledgehub.org</a:t>
            </a:r>
            <a:endParaRPr lang="en-US" dirty="0"/>
          </a:p>
        </p:txBody>
      </p:sp>
    </p:spTree>
    <p:extLst>
      <p:ext uri="{BB962C8B-B14F-4D97-AF65-F5344CB8AC3E}">
        <p14:creationId xmlns:p14="http://schemas.microsoft.com/office/powerpoint/2010/main" val="16217120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view of a city&#10;&#10;Description automatically generated">
            <a:extLst>
              <a:ext uri="{FF2B5EF4-FFF2-40B4-BE49-F238E27FC236}">
                <a16:creationId xmlns:a16="http://schemas.microsoft.com/office/drawing/2014/main" id="{493AB57E-2DA0-6041-89E8-B5E44E747BD0}"/>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82989E4A-0DA6-964F-9581-00F40FC549AC}"/>
              </a:ext>
            </a:extLst>
          </p:cNvPr>
          <p:cNvSpPr>
            <a:spLocks noGrp="1"/>
          </p:cNvSpPr>
          <p:nvPr>
            <p:ph type="pic" sz="quarter" idx="16"/>
          </p:nvPr>
        </p:nvSpPr>
        <p:spPr>
          <a:solidFill>
            <a:schemeClr val="accent6">
              <a:alpha val="40000"/>
            </a:schemeClr>
          </a:solidFill>
        </p:spPr>
      </p:sp>
      <p:sp>
        <p:nvSpPr>
          <p:cNvPr id="4" name="Picture Placeholder 3">
            <a:extLst>
              <a:ext uri="{FF2B5EF4-FFF2-40B4-BE49-F238E27FC236}">
                <a16:creationId xmlns:a16="http://schemas.microsoft.com/office/drawing/2014/main" id="{C08AB2AF-28FE-C44D-91E6-5BBD4A412F99}"/>
              </a:ext>
            </a:extLst>
          </p:cNvPr>
          <p:cNvSpPr>
            <a:spLocks noGrp="1"/>
          </p:cNvSpPr>
          <p:nvPr>
            <p:ph type="pic" sz="quarter" idx="20"/>
          </p:nvPr>
        </p:nvSpPr>
        <p:spPr/>
      </p:sp>
      <p:sp>
        <p:nvSpPr>
          <p:cNvPr id="5" name="Text Placeholder 4">
            <a:extLst>
              <a:ext uri="{FF2B5EF4-FFF2-40B4-BE49-F238E27FC236}">
                <a16:creationId xmlns:a16="http://schemas.microsoft.com/office/drawing/2014/main" id="{AE44B1D4-FBED-8B45-AE89-420753CC51FB}"/>
              </a:ext>
            </a:extLst>
          </p:cNvPr>
          <p:cNvSpPr>
            <a:spLocks noGrp="1"/>
          </p:cNvSpPr>
          <p:nvPr>
            <p:ph type="body" sz="quarter" idx="21"/>
          </p:nvPr>
        </p:nvSpPr>
        <p:spPr/>
        <p:txBody>
          <a:bodyPr/>
          <a:lstStyle/>
          <a:p>
            <a:r>
              <a:rPr lang="en-US" dirty="0"/>
              <a:t>38</a:t>
            </a:r>
          </a:p>
        </p:txBody>
      </p:sp>
      <p:sp>
        <p:nvSpPr>
          <p:cNvPr id="6" name="Title 5">
            <a:extLst>
              <a:ext uri="{FF2B5EF4-FFF2-40B4-BE49-F238E27FC236}">
                <a16:creationId xmlns:a16="http://schemas.microsoft.com/office/drawing/2014/main" id="{62AB504A-13EB-BE49-A351-AF6E95519E10}"/>
              </a:ext>
            </a:extLst>
          </p:cNvPr>
          <p:cNvSpPr>
            <a:spLocks noGrp="1"/>
          </p:cNvSpPr>
          <p:nvPr>
            <p:ph type="ctrTitle"/>
          </p:nvPr>
        </p:nvSpPr>
        <p:spPr>
          <a:xfrm>
            <a:off x="6096000" y="652821"/>
            <a:ext cx="4687479" cy="1158923"/>
          </a:xfrm>
        </p:spPr>
        <p:txBody>
          <a:bodyPr/>
          <a:lstStyle/>
          <a:p>
            <a:r>
              <a:rPr lang="en-US" dirty="0">
                <a:solidFill>
                  <a:srgbClr val="09CF62"/>
                </a:solidFill>
              </a:rPr>
              <a:t>Coffee Break</a:t>
            </a:r>
          </a:p>
        </p:txBody>
      </p:sp>
    </p:spTree>
    <p:extLst>
      <p:ext uri="{BB962C8B-B14F-4D97-AF65-F5344CB8AC3E}">
        <p14:creationId xmlns:p14="http://schemas.microsoft.com/office/powerpoint/2010/main" val="27001739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631B6-4975-2F4B-B30C-47C4CC8E4950}"/>
              </a:ext>
            </a:extLst>
          </p:cNvPr>
          <p:cNvSpPr>
            <a:spLocks noGrp="1"/>
          </p:cNvSpPr>
          <p:nvPr>
            <p:ph type="ctrTitle"/>
          </p:nvPr>
        </p:nvSpPr>
        <p:spPr>
          <a:xfrm>
            <a:off x="305922" y="361645"/>
            <a:ext cx="7728238" cy="1158923"/>
          </a:xfrm>
        </p:spPr>
        <p:txBody>
          <a:bodyPr anchor="t"/>
          <a:lstStyle/>
          <a:p>
            <a:r>
              <a:rPr lang="en-US" b="0" dirty="0"/>
              <a:t>3</a:t>
            </a:r>
            <a:r>
              <a:rPr lang="en-US" b="0" baseline="30000" dirty="0"/>
              <a:t>rd</a:t>
            </a:r>
            <a:r>
              <a:rPr lang="en-US" b="0" dirty="0"/>
              <a:t> Session: Identify Indicators</a:t>
            </a:r>
          </a:p>
        </p:txBody>
      </p:sp>
      <p:sp>
        <p:nvSpPr>
          <p:cNvPr id="10" name="Text Placeholder 9">
            <a:extLst>
              <a:ext uri="{FF2B5EF4-FFF2-40B4-BE49-F238E27FC236}">
                <a16:creationId xmlns:a16="http://schemas.microsoft.com/office/drawing/2014/main" id="{B066D39C-ED66-AF40-A0E0-3D1D17A393BD}"/>
              </a:ext>
            </a:extLst>
          </p:cNvPr>
          <p:cNvSpPr>
            <a:spLocks noGrp="1"/>
          </p:cNvSpPr>
          <p:nvPr>
            <p:ph type="body" sz="quarter" idx="21"/>
          </p:nvPr>
        </p:nvSpPr>
        <p:spPr/>
        <p:txBody>
          <a:bodyPr/>
          <a:lstStyle/>
          <a:p>
            <a:r>
              <a:rPr lang="en-GB" dirty="0">
                <a:latin typeface="Franklin Gothic Medium"/>
              </a:rPr>
              <a:t>www.resourcecentre.c40.org</a:t>
            </a:r>
          </a:p>
          <a:p>
            <a:endParaRPr lang="en-US" dirty="0"/>
          </a:p>
        </p:txBody>
      </p:sp>
      <p:sp>
        <p:nvSpPr>
          <p:cNvPr id="11" name="Picture Placeholder 10">
            <a:extLst>
              <a:ext uri="{FF2B5EF4-FFF2-40B4-BE49-F238E27FC236}">
                <a16:creationId xmlns:a16="http://schemas.microsoft.com/office/drawing/2014/main" id="{3FEA1B70-DFCA-BB40-8F5C-01C0CC64A99D}"/>
              </a:ext>
            </a:extLst>
          </p:cNvPr>
          <p:cNvSpPr>
            <a:spLocks noGrp="1"/>
          </p:cNvSpPr>
          <p:nvPr>
            <p:ph type="pic" sz="quarter" idx="22"/>
          </p:nvPr>
        </p:nvSpPr>
        <p:spPr/>
      </p:sp>
      <p:sp>
        <p:nvSpPr>
          <p:cNvPr id="12" name="Text Placeholder 11">
            <a:extLst>
              <a:ext uri="{FF2B5EF4-FFF2-40B4-BE49-F238E27FC236}">
                <a16:creationId xmlns:a16="http://schemas.microsoft.com/office/drawing/2014/main" id="{005929AD-B2FD-E24F-AF49-6CE1FE8356BF}"/>
              </a:ext>
            </a:extLst>
          </p:cNvPr>
          <p:cNvSpPr>
            <a:spLocks noGrp="1"/>
          </p:cNvSpPr>
          <p:nvPr>
            <p:ph type="body" sz="quarter" idx="23"/>
          </p:nvPr>
        </p:nvSpPr>
        <p:spPr/>
        <p:txBody>
          <a:bodyPr/>
          <a:lstStyle/>
          <a:p>
            <a:r>
              <a:rPr lang="en-US" dirty="0"/>
              <a:t>39</a:t>
            </a:r>
          </a:p>
        </p:txBody>
      </p:sp>
      <p:sp>
        <p:nvSpPr>
          <p:cNvPr id="13" name="TextBox 12">
            <a:extLst>
              <a:ext uri="{FF2B5EF4-FFF2-40B4-BE49-F238E27FC236}">
                <a16:creationId xmlns:a16="http://schemas.microsoft.com/office/drawing/2014/main" id="{442E33E9-81B7-1643-A126-79858A6E7B08}"/>
              </a:ext>
            </a:extLst>
          </p:cNvPr>
          <p:cNvSpPr txBox="1"/>
          <p:nvPr/>
        </p:nvSpPr>
        <p:spPr>
          <a:xfrm>
            <a:off x="424256" y="1224121"/>
            <a:ext cx="6482534" cy="707886"/>
          </a:xfrm>
          <a:prstGeom prst="rect">
            <a:avLst/>
          </a:prstGeom>
          <a:noFill/>
        </p:spPr>
        <p:txBody>
          <a:bodyPr wrap="square" rtlCol="0">
            <a:spAutoFit/>
          </a:bodyPr>
          <a:lstStyle/>
          <a:p>
            <a:r>
              <a:rPr lang="en-US" sz="2000" b="1" dirty="0">
                <a:solidFill>
                  <a:schemeClr val="bg2">
                    <a:lumMod val="25000"/>
                  </a:schemeClr>
                </a:solidFill>
                <a:latin typeface="Franklin Gothic Book" panose="020B0503020102020204" pitchFamily="34" charset="0"/>
              </a:rPr>
              <a:t>Aim</a:t>
            </a:r>
            <a:r>
              <a:rPr lang="en-US" dirty="0"/>
              <a:t>: </a:t>
            </a:r>
            <a:r>
              <a:rPr lang="en-US" sz="2000" dirty="0">
                <a:latin typeface="Franklin Gothic Book" panose="020B0503020102020204" pitchFamily="34" charset="0"/>
              </a:rPr>
              <a:t>Identifying result indicators for the current priority. actions</a:t>
            </a:r>
            <a:endParaRPr lang="en-US" dirty="0">
              <a:latin typeface="Franklin Gothic Book" panose="020B0503020102020204" pitchFamily="34" charset="0"/>
            </a:endParaRPr>
          </a:p>
        </p:txBody>
      </p:sp>
      <p:sp>
        <p:nvSpPr>
          <p:cNvPr id="14" name="Subtitle 2">
            <a:extLst>
              <a:ext uri="{FF2B5EF4-FFF2-40B4-BE49-F238E27FC236}">
                <a16:creationId xmlns:a16="http://schemas.microsoft.com/office/drawing/2014/main" id="{93C9058B-F007-1243-A08F-37B14320319F}"/>
              </a:ext>
            </a:extLst>
          </p:cNvPr>
          <p:cNvSpPr>
            <a:spLocks noGrp="1"/>
          </p:cNvSpPr>
          <p:nvPr>
            <p:ph type="subTitle" idx="1"/>
          </p:nvPr>
        </p:nvSpPr>
        <p:spPr>
          <a:xfrm>
            <a:off x="416143" y="2083108"/>
            <a:ext cx="10580720" cy="2753121"/>
          </a:xfrm>
        </p:spPr>
        <p:txBody>
          <a:bodyPr>
            <a:normAutofit/>
          </a:bodyPr>
          <a:lstStyle/>
          <a:p>
            <a:r>
              <a:rPr lang="en-GB" sz="1800" b="1" dirty="0">
                <a:solidFill>
                  <a:schemeClr val="bg2">
                    <a:lumMod val="25000"/>
                  </a:schemeClr>
                </a:solidFill>
                <a:latin typeface="Franklin Gothic Book" panose="020B0503020102020204" pitchFamily="34" charset="0"/>
              </a:rPr>
              <a:t>Group</a:t>
            </a:r>
            <a:r>
              <a:rPr lang="en-GB" sz="1800" dirty="0">
                <a:latin typeface="Franklin Gothic Book" panose="020B0503020102020204" pitchFamily="34" charset="0"/>
              </a:rPr>
              <a:t> activity (30 minutes):</a:t>
            </a:r>
          </a:p>
          <a:p>
            <a:pPr marL="285750" indent="-285750">
              <a:buClr>
                <a:srgbClr val="09CF62"/>
              </a:buClr>
              <a:buFont typeface="Wingdings" pitchFamily="2" charset="2"/>
              <a:buChar char="§"/>
            </a:pPr>
            <a:r>
              <a:rPr lang="en-GB" sz="1700" dirty="0">
                <a:latin typeface="Franklin Gothic Book" panose="020B0503020102020204" pitchFamily="34" charset="0"/>
              </a:rPr>
              <a:t>Based on the results of the activity carried out during the first session, identify the indicators for each step of the intervention logic.</a:t>
            </a:r>
          </a:p>
          <a:p>
            <a:pPr marL="285750" indent="-285750">
              <a:buClr>
                <a:srgbClr val="09CF62"/>
              </a:buClr>
              <a:buFont typeface="Wingdings" pitchFamily="2" charset="2"/>
              <a:buChar char="§"/>
            </a:pPr>
            <a:r>
              <a:rPr lang="en-GB" sz="1700" dirty="0">
                <a:latin typeface="Franklin Gothic Book" panose="020B0503020102020204" pitchFamily="34" charset="0"/>
              </a:rPr>
              <a:t>Participants write down indicators (one per post-it) and stick their post-it on the board/table.</a:t>
            </a:r>
          </a:p>
          <a:p>
            <a:pPr marL="285750" indent="-285750">
              <a:buClr>
                <a:srgbClr val="09CF62"/>
              </a:buClr>
              <a:buFont typeface="Wingdings" pitchFamily="2" charset="2"/>
              <a:buChar char="§"/>
            </a:pPr>
            <a:r>
              <a:rPr lang="en-GB" sz="1700" dirty="0">
                <a:latin typeface="Franklin Gothic Book" panose="020B0503020102020204" pitchFamily="34" charset="0"/>
              </a:rPr>
              <a:t>At the end, each participant uses a “circle” post-it to categorize the indicators under the social, environmental and economical indicators.</a:t>
            </a:r>
          </a:p>
          <a:p>
            <a:pPr marL="285750" indent="-285750">
              <a:buClr>
                <a:srgbClr val="09CF62"/>
              </a:buClr>
              <a:buFont typeface="Wingdings" pitchFamily="2" charset="2"/>
              <a:buChar char="§"/>
            </a:pPr>
            <a:r>
              <a:rPr lang="en-GB" sz="1700" dirty="0">
                <a:latin typeface="Franklin Gothic Book" panose="020B0503020102020204" pitchFamily="34" charset="0"/>
              </a:rPr>
              <a:t>Brief discussion on the results.</a:t>
            </a:r>
          </a:p>
          <a:p>
            <a:pPr marL="285750" indent="-285750">
              <a:buClr>
                <a:srgbClr val="09CF62"/>
              </a:buClr>
              <a:buFont typeface="Wingdings" pitchFamily="2" charset="2"/>
              <a:buChar char="§"/>
            </a:pPr>
            <a:r>
              <a:rPr lang="en-GB" sz="1700" dirty="0">
                <a:latin typeface="Franklin Gothic Book" panose="020B0503020102020204" pitchFamily="34" charset="0"/>
              </a:rPr>
              <a:t>Make sure you choose someone to present the results at the end and you capture what you want to share.</a:t>
            </a:r>
          </a:p>
          <a:p>
            <a:pPr marL="285750" indent="-285750">
              <a:buClr>
                <a:srgbClr val="09CF62"/>
              </a:buClr>
              <a:buFont typeface="Wingdings" pitchFamily="2" charset="2"/>
              <a:buChar char="§"/>
            </a:pPr>
            <a:endParaRPr lang="en-GB" sz="1700" dirty="0">
              <a:latin typeface="Franklin Gothic Book" panose="020B0503020102020204" pitchFamily="34" charset="0"/>
            </a:endParaRPr>
          </a:p>
          <a:p>
            <a:pPr>
              <a:buClr>
                <a:srgbClr val="F37160"/>
              </a:buClr>
            </a:pPr>
            <a:endParaRPr lang="en-GB" sz="1800" dirty="0">
              <a:latin typeface="Franklin Gothic Book" panose="020B0503020102020204" pitchFamily="34" charset="0"/>
            </a:endParaRPr>
          </a:p>
          <a:p>
            <a:endParaRPr lang="en-US" sz="2000" dirty="0">
              <a:latin typeface="Franklin Gothic Book" panose="020B0503020102020204" pitchFamily="34" charset="0"/>
            </a:endParaRPr>
          </a:p>
          <a:p>
            <a:endParaRPr lang="en-US" sz="2000" dirty="0">
              <a:latin typeface="Franklin Gothic Book" panose="020B0503020102020204" pitchFamily="34" charset="0"/>
            </a:endParaRPr>
          </a:p>
        </p:txBody>
      </p:sp>
      <p:sp>
        <p:nvSpPr>
          <p:cNvPr id="15" name="Rounded Rectangular Callout 14">
            <a:extLst>
              <a:ext uri="{FF2B5EF4-FFF2-40B4-BE49-F238E27FC236}">
                <a16:creationId xmlns:a16="http://schemas.microsoft.com/office/drawing/2014/main" id="{D27BF0AE-E82E-274F-976C-A18E9DA8B894}"/>
              </a:ext>
            </a:extLst>
          </p:cNvPr>
          <p:cNvSpPr/>
          <p:nvPr/>
        </p:nvSpPr>
        <p:spPr>
          <a:xfrm>
            <a:off x="8465858" y="576423"/>
            <a:ext cx="3301886" cy="1343854"/>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Break into the same groups as the previous group activity. </a:t>
            </a:r>
            <a:r>
              <a:rPr lang="en-GB" sz="1600" dirty="0">
                <a:latin typeface="Franklin Gothic Book" panose="020B0503020102020204" pitchFamily="34" charset="0"/>
              </a:rPr>
              <a:t>Take into consideration the result chain produced during the first session.</a:t>
            </a:r>
            <a:endParaRPr lang="en-US" dirty="0">
              <a:latin typeface="Franklin Gothic Book" panose="020B0503020102020204" pitchFamily="34" charset="0"/>
            </a:endParaRPr>
          </a:p>
        </p:txBody>
      </p:sp>
      <p:graphicFrame>
        <p:nvGraphicFramePr>
          <p:cNvPr id="16" name="Table 11">
            <a:extLst>
              <a:ext uri="{FF2B5EF4-FFF2-40B4-BE49-F238E27FC236}">
                <a16:creationId xmlns:a16="http://schemas.microsoft.com/office/drawing/2014/main" id="{258ADF1E-2478-D04D-BA4F-573358DD6CD8}"/>
              </a:ext>
            </a:extLst>
          </p:cNvPr>
          <p:cNvGraphicFramePr>
            <a:graphicFrameLocks noGrp="1"/>
          </p:cNvGraphicFramePr>
          <p:nvPr>
            <p:extLst>
              <p:ext uri="{D42A27DB-BD31-4B8C-83A1-F6EECF244321}">
                <p14:modId xmlns:p14="http://schemas.microsoft.com/office/powerpoint/2010/main" val="114982732"/>
              </p:ext>
            </p:extLst>
          </p:nvPr>
        </p:nvGraphicFramePr>
        <p:xfrm>
          <a:off x="3995918" y="4839345"/>
          <a:ext cx="8054713" cy="1938428"/>
        </p:xfrm>
        <a:graphic>
          <a:graphicData uri="http://schemas.openxmlformats.org/drawingml/2006/table">
            <a:tbl>
              <a:tblPr firstRow="1" bandRow="1">
                <a:tableStyleId>{F5AB1C69-6EDB-4FF4-983F-18BD219EF322}</a:tableStyleId>
              </a:tblPr>
              <a:tblGrid>
                <a:gridCol w="1317310">
                  <a:extLst>
                    <a:ext uri="{9D8B030D-6E8A-4147-A177-3AD203B41FA5}">
                      <a16:colId xmlns:a16="http://schemas.microsoft.com/office/drawing/2014/main" val="2073533896"/>
                    </a:ext>
                  </a:extLst>
                </a:gridCol>
                <a:gridCol w="977323">
                  <a:extLst>
                    <a:ext uri="{9D8B030D-6E8A-4147-A177-3AD203B41FA5}">
                      <a16:colId xmlns:a16="http://schemas.microsoft.com/office/drawing/2014/main" val="2384374328"/>
                    </a:ext>
                  </a:extLst>
                </a:gridCol>
                <a:gridCol w="1059406">
                  <a:extLst>
                    <a:ext uri="{9D8B030D-6E8A-4147-A177-3AD203B41FA5}">
                      <a16:colId xmlns:a16="http://schemas.microsoft.com/office/drawing/2014/main" val="4229314881"/>
                    </a:ext>
                  </a:extLst>
                </a:gridCol>
                <a:gridCol w="1492149">
                  <a:extLst>
                    <a:ext uri="{9D8B030D-6E8A-4147-A177-3AD203B41FA5}">
                      <a16:colId xmlns:a16="http://schemas.microsoft.com/office/drawing/2014/main" val="3915318362"/>
                    </a:ext>
                  </a:extLst>
                </a:gridCol>
                <a:gridCol w="1132727">
                  <a:extLst>
                    <a:ext uri="{9D8B030D-6E8A-4147-A177-3AD203B41FA5}">
                      <a16:colId xmlns:a16="http://schemas.microsoft.com/office/drawing/2014/main" val="1347673731"/>
                    </a:ext>
                  </a:extLst>
                </a:gridCol>
                <a:gridCol w="1021128">
                  <a:extLst>
                    <a:ext uri="{9D8B030D-6E8A-4147-A177-3AD203B41FA5}">
                      <a16:colId xmlns:a16="http://schemas.microsoft.com/office/drawing/2014/main" val="3010297072"/>
                    </a:ext>
                  </a:extLst>
                </a:gridCol>
                <a:gridCol w="1054670">
                  <a:extLst>
                    <a:ext uri="{9D8B030D-6E8A-4147-A177-3AD203B41FA5}">
                      <a16:colId xmlns:a16="http://schemas.microsoft.com/office/drawing/2014/main" val="4262648791"/>
                    </a:ext>
                  </a:extLst>
                </a:gridCol>
              </a:tblGrid>
              <a:tr h="818208">
                <a:tc>
                  <a:txBody>
                    <a:bodyPr/>
                    <a:lstStyle/>
                    <a:p>
                      <a:pPr algn="ctr"/>
                      <a:r>
                        <a:rPr lang="en-US" dirty="0">
                          <a:latin typeface="Franklin Gothic Book" panose="020B0503020102020204" pitchFamily="34" charset="0"/>
                        </a:rPr>
                        <a:t>Priority Action</a:t>
                      </a:r>
                    </a:p>
                  </a:txBody>
                  <a:tcPr anchor="ctr"/>
                </a:tc>
                <a:tc>
                  <a:txBody>
                    <a:bodyPr/>
                    <a:lstStyle/>
                    <a:p>
                      <a:pPr algn="ctr"/>
                      <a:r>
                        <a:rPr lang="en-US" dirty="0">
                          <a:latin typeface="Franklin Gothic Book" panose="020B0503020102020204" pitchFamily="34" charset="0"/>
                        </a:rPr>
                        <a:t>Output</a:t>
                      </a:r>
                    </a:p>
                  </a:txBody>
                  <a:tcPr anchor="ctr"/>
                </a:tc>
                <a:tc>
                  <a:txBody>
                    <a:bodyPr/>
                    <a:lstStyle/>
                    <a:p>
                      <a:pPr algn="ctr"/>
                      <a:r>
                        <a:rPr lang="en-US" dirty="0">
                          <a:latin typeface="Franklin Gothic Book" panose="020B0503020102020204" pitchFamily="34" charset="0"/>
                        </a:rPr>
                        <a:t>Output Indicator</a:t>
                      </a:r>
                    </a:p>
                  </a:txBody>
                  <a:tcPr anchor="ctr"/>
                </a:tc>
                <a:tc>
                  <a:txBody>
                    <a:bodyPr/>
                    <a:lstStyle/>
                    <a:p>
                      <a:pPr algn="ctr"/>
                      <a:r>
                        <a:rPr lang="en-US" dirty="0">
                          <a:latin typeface="Franklin Gothic Book" panose="020B0503020102020204" pitchFamily="34" charset="0"/>
                        </a:rPr>
                        <a:t>Outcome</a:t>
                      </a:r>
                    </a:p>
                  </a:txBody>
                  <a:tcPr anchor="ctr"/>
                </a:tc>
                <a:tc>
                  <a:txBody>
                    <a:bodyPr/>
                    <a:lstStyle/>
                    <a:p>
                      <a:pPr algn="ctr"/>
                      <a:r>
                        <a:rPr lang="en-US" dirty="0">
                          <a:latin typeface="Franklin Gothic Book" panose="020B0503020102020204" pitchFamily="34" charset="0"/>
                        </a:rPr>
                        <a:t>Outcome Indicator</a:t>
                      </a:r>
                    </a:p>
                  </a:txBody>
                  <a:tcPr anchor="ctr"/>
                </a:tc>
                <a:tc>
                  <a:txBody>
                    <a:bodyPr/>
                    <a:lstStyle/>
                    <a:p>
                      <a:pPr algn="ctr"/>
                      <a:r>
                        <a:rPr lang="en-US" dirty="0">
                          <a:latin typeface="Franklin Gothic Book" panose="020B0503020102020204" pitchFamily="34" charset="0"/>
                        </a:rPr>
                        <a:t>Impact</a:t>
                      </a:r>
                    </a:p>
                  </a:txBody>
                  <a:tcPr anchor="ctr"/>
                </a:tc>
                <a:tc>
                  <a:txBody>
                    <a:bodyPr/>
                    <a:lstStyle/>
                    <a:p>
                      <a:pPr algn="ctr"/>
                      <a:r>
                        <a:rPr lang="en-US" dirty="0">
                          <a:latin typeface="Franklin Gothic Book" panose="020B0503020102020204" pitchFamily="34" charset="0"/>
                        </a:rPr>
                        <a:t>Impact Indicator</a:t>
                      </a:r>
                    </a:p>
                  </a:txBody>
                  <a:tcPr anchor="ctr"/>
                </a:tc>
                <a:extLst>
                  <a:ext uri="{0D108BD9-81ED-4DB2-BD59-A6C34878D82A}">
                    <a16:rowId xmlns:a16="http://schemas.microsoft.com/office/drawing/2014/main" val="3311418560"/>
                  </a:ext>
                </a:extLst>
              </a:tr>
              <a:tr h="585896">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extLst>
                  <a:ext uri="{0D108BD9-81ED-4DB2-BD59-A6C34878D82A}">
                    <a16:rowId xmlns:a16="http://schemas.microsoft.com/office/drawing/2014/main" val="2407995913"/>
                  </a:ext>
                </a:extLst>
              </a:tr>
              <a:tr h="534324">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07811692"/>
                  </a:ext>
                </a:extLst>
              </a:tr>
            </a:tbl>
          </a:graphicData>
        </a:graphic>
      </p:graphicFrame>
    </p:spTree>
    <p:extLst>
      <p:ext uri="{BB962C8B-B14F-4D97-AF65-F5344CB8AC3E}">
        <p14:creationId xmlns:p14="http://schemas.microsoft.com/office/powerpoint/2010/main" val="299502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ight Triangle 18">
            <a:extLst>
              <a:ext uri="{FF2B5EF4-FFF2-40B4-BE49-F238E27FC236}">
                <a16:creationId xmlns:a16="http://schemas.microsoft.com/office/drawing/2014/main" id="{001F3558-FD24-4542-840B-AC32DB28DB4A}"/>
              </a:ext>
            </a:extLst>
          </p:cNvPr>
          <p:cNvSpPr/>
          <p:nvPr/>
        </p:nvSpPr>
        <p:spPr>
          <a:xfrm rot="10800000" flipV="1">
            <a:off x="7370844" y="2039112"/>
            <a:ext cx="4818888" cy="4818888"/>
          </a:xfrm>
          <a:prstGeom prst="rtTriangl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E73A5B5-641D-4A24-97AE-FF6790C78194}"/>
              </a:ext>
            </a:extLst>
          </p:cNvPr>
          <p:cNvSpPr>
            <a:spLocks noGrp="1"/>
          </p:cNvSpPr>
          <p:nvPr>
            <p:ph type="ctrTitle"/>
          </p:nvPr>
        </p:nvSpPr>
        <p:spPr>
          <a:xfrm>
            <a:off x="312989" y="350429"/>
            <a:ext cx="2729563" cy="830840"/>
          </a:xfrm>
        </p:spPr>
        <p:txBody>
          <a:bodyPr lIns="91440" tIns="45720" rIns="91440" bIns="45720" anchor="t">
            <a:normAutofit/>
          </a:bodyPr>
          <a:lstStyle/>
          <a:p>
            <a:r>
              <a:rPr lang="en-GB" b="0" dirty="0">
                <a:latin typeface="Franklin Gothic Medium" panose="020B0603020102020204" pitchFamily="34" charset="0"/>
              </a:rPr>
              <a:t>CONTENTS</a:t>
            </a:r>
          </a:p>
        </p:txBody>
      </p:sp>
      <p:sp>
        <p:nvSpPr>
          <p:cNvPr id="4" name="Text Placeholder 3">
            <a:extLst>
              <a:ext uri="{FF2B5EF4-FFF2-40B4-BE49-F238E27FC236}">
                <a16:creationId xmlns:a16="http://schemas.microsoft.com/office/drawing/2014/main" id="{80C26795-331D-4675-AB40-1D3ABB4A8C75}"/>
              </a:ext>
            </a:extLst>
          </p:cNvPr>
          <p:cNvSpPr>
            <a:spLocks noGrp="1"/>
          </p:cNvSpPr>
          <p:nvPr>
            <p:ph type="body" sz="quarter" idx="12"/>
          </p:nvPr>
        </p:nvSpPr>
        <p:spPr>
          <a:xfrm>
            <a:off x="421849" y="1244628"/>
            <a:ext cx="6720356" cy="4856248"/>
          </a:xfrm>
        </p:spPr>
        <p:txBody>
          <a:bodyPr lIns="91440" tIns="45720" rIns="91440" bIns="45720" anchor="t">
            <a:normAutofit/>
          </a:bodyPr>
          <a:lstStyle/>
          <a:p>
            <a:pPr>
              <a:buAutoNum type="arabicParenR"/>
            </a:pPr>
            <a:r>
              <a:rPr lang="en-GB" sz="2400" dirty="0">
                <a:solidFill>
                  <a:srgbClr val="0563C1"/>
                </a:solidFill>
                <a:latin typeface="Franklin Gothic Medium"/>
              </a:rPr>
              <a:t> </a:t>
            </a:r>
            <a:r>
              <a:rPr lang="en-GB" sz="2400" dirty="0">
                <a:solidFill>
                  <a:schemeClr val="tx1">
                    <a:lumMod val="75000"/>
                    <a:lumOff val="25000"/>
                  </a:schemeClr>
                </a:solidFill>
                <a:latin typeface="Franklin Gothic Medium"/>
              </a:rPr>
              <a:t>Pre-Workshop Meeting</a:t>
            </a:r>
          </a:p>
          <a:p>
            <a:pPr marL="0" indent="0">
              <a:buNone/>
            </a:pPr>
            <a:endParaRPr lang="en-GB" sz="2400" dirty="0">
              <a:latin typeface="Franklin Gothic Medium"/>
            </a:endParaRPr>
          </a:p>
          <a:p>
            <a:pPr>
              <a:buFont typeface="+mj-lt"/>
              <a:buAutoNum type="arabicParenR" startAt="2"/>
            </a:pPr>
            <a:r>
              <a:rPr lang="en-GB" sz="2400" dirty="0">
                <a:latin typeface="Franklin Gothic Medium"/>
              </a:rPr>
              <a:t> </a:t>
            </a:r>
            <a:r>
              <a:rPr lang="en-GB" sz="2400" dirty="0">
                <a:solidFill>
                  <a:schemeClr val="tx1">
                    <a:lumMod val="75000"/>
                    <a:lumOff val="25000"/>
                  </a:schemeClr>
                </a:solidFill>
                <a:latin typeface="Franklin Gothic Medium"/>
              </a:rPr>
              <a:t>1st Workshop: Initial Screening</a:t>
            </a:r>
          </a:p>
          <a:p>
            <a:pPr marL="800100" lvl="2" indent="-342900">
              <a:spcBef>
                <a:spcPts val="1000"/>
              </a:spcBef>
              <a:buClr>
                <a:srgbClr val="09CF62"/>
              </a:buClr>
              <a:buFont typeface="Arial" panose="020F0302020204030204"/>
              <a:buChar char="•"/>
            </a:pPr>
            <a:r>
              <a:rPr lang="en-GB" sz="1800" dirty="0">
                <a:solidFill>
                  <a:schemeClr val="bg2">
                    <a:lumMod val="25000"/>
                  </a:schemeClr>
                </a:solidFill>
                <a:latin typeface="Franklin Gothic Medium"/>
              </a:rPr>
              <a:t>Overview;</a:t>
            </a:r>
          </a:p>
          <a:p>
            <a:pPr marL="800100" lvl="2" indent="-342900">
              <a:spcBef>
                <a:spcPts val="1000"/>
              </a:spcBef>
              <a:buClr>
                <a:srgbClr val="09CF62"/>
              </a:buClr>
              <a:buFont typeface="Arial" panose="020F0302020204030204"/>
              <a:buChar char="•"/>
            </a:pPr>
            <a:r>
              <a:rPr lang="en-GB" sz="1800" dirty="0">
                <a:solidFill>
                  <a:schemeClr val="bg2">
                    <a:lumMod val="25000"/>
                  </a:schemeClr>
                </a:solidFill>
                <a:latin typeface="Franklin Gothic Medium"/>
              </a:rPr>
              <a:t>Proposed Overall Agenda;</a:t>
            </a:r>
          </a:p>
          <a:p>
            <a:pPr marL="800100" lvl="2" indent="-342900">
              <a:spcBef>
                <a:spcPts val="1000"/>
              </a:spcBef>
              <a:buClr>
                <a:srgbClr val="09CF62"/>
              </a:buClr>
              <a:buFont typeface="Arial" panose="020F0302020204030204"/>
              <a:buChar char="•"/>
            </a:pPr>
            <a:r>
              <a:rPr lang="en-GB" sz="1800" dirty="0">
                <a:solidFill>
                  <a:schemeClr val="bg2">
                    <a:lumMod val="25000"/>
                  </a:schemeClr>
                </a:solidFill>
                <a:latin typeface="Franklin Gothic Medium"/>
              </a:rPr>
              <a:t>Initial Screening Sessions;</a:t>
            </a:r>
          </a:p>
          <a:p>
            <a:pPr marL="342900" indent="-342900">
              <a:buFont typeface="Arial" panose="020F0302020204030204"/>
              <a:buChar char="•"/>
            </a:pPr>
            <a:endParaRPr lang="en-GB" sz="1800" dirty="0">
              <a:latin typeface="Franklin Gothic Medium"/>
            </a:endParaRPr>
          </a:p>
          <a:p>
            <a:pPr marL="0" indent="0">
              <a:buNone/>
            </a:pPr>
            <a:r>
              <a:rPr lang="en-GB" sz="2400" dirty="0">
                <a:solidFill>
                  <a:srgbClr val="09CF62"/>
                </a:solidFill>
                <a:latin typeface="Franklin Gothic Medium"/>
              </a:rPr>
              <a:t>3) </a:t>
            </a:r>
            <a:r>
              <a:rPr lang="en-GB" sz="2400" dirty="0">
                <a:solidFill>
                  <a:schemeClr val="tx1">
                    <a:lumMod val="75000"/>
                    <a:lumOff val="25000"/>
                  </a:schemeClr>
                </a:solidFill>
                <a:latin typeface="Franklin Gothic Medium"/>
              </a:rPr>
              <a:t>2nd Workshop: Indicator’s Selection</a:t>
            </a:r>
          </a:p>
          <a:p>
            <a:pPr marL="800100" lvl="2" indent="-342900">
              <a:spcBef>
                <a:spcPts val="1000"/>
              </a:spcBef>
              <a:buClr>
                <a:srgbClr val="09CF62"/>
              </a:buClr>
              <a:buFont typeface="Arial" panose="020F0302020204030204"/>
              <a:buChar char="•"/>
            </a:pPr>
            <a:r>
              <a:rPr lang="en-GB" sz="1800" dirty="0">
                <a:solidFill>
                  <a:schemeClr val="bg2">
                    <a:lumMod val="25000"/>
                  </a:schemeClr>
                </a:solidFill>
                <a:latin typeface="Franklin Gothic Medium"/>
              </a:rPr>
              <a:t>Overview;</a:t>
            </a:r>
          </a:p>
          <a:p>
            <a:pPr marL="800100" lvl="2" indent="-342900">
              <a:spcBef>
                <a:spcPts val="1000"/>
              </a:spcBef>
              <a:buClr>
                <a:srgbClr val="09CF62"/>
              </a:buClr>
              <a:buFont typeface="Arial" panose="020F0302020204030204"/>
              <a:buChar char="•"/>
            </a:pPr>
            <a:r>
              <a:rPr lang="en-GB" sz="1800" dirty="0">
                <a:solidFill>
                  <a:schemeClr val="bg2">
                    <a:lumMod val="25000"/>
                  </a:schemeClr>
                </a:solidFill>
                <a:latin typeface="Franklin Gothic Medium"/>
              </a:rPr>
              <a:t>Proposed Overall Agenda;</a:t>
            </a:r>
          </a:p>
          <a:p>
            <a:pPr marL="800100" lvl="2" indent="-342900">
              <a:spcBef>
                <a:spcPts val="1000"/>
              </a:spcBef>
              <a:buClr>
                <a:srgbClr val="09CF62"/>
              </a:buClr>
              <a:buFont typeface="Arial" panose="020F0302020204030204"/>
              <a:buChar char="•"/>
            </a:pPr>
            <a:r>
              <a:rPr lang="en-GB" sz="1800" dirty="0">
                <a:solidFill>
                  <a:schemeClr val="bg2">
                    <a:lumMod val="25000"/>
                  </a:schemeClr>
                </a:solidFill>
                <a:latin typeface="Franklin Gothic Medium"/>
              </a:rPr>
              <a:t>Indicator’s Selection Sessions; </a:t>
            </a:r>
          </a:p>
          <a:p>
            <a:pPr marL="342900" indent="-342900">
              <a:buFont typeface="Arial" panose="020F0302020204030204"/>
              <a:buChar char="•"/>
            </a:pPr>
            <a:endParaRPr lang="en-GB" sz="1800" dirty="0">
              <a:latin typeface="Franklin Gothic Medium"/>
            </a:endParaRPr>
          </a:p>
          <a:p>
            <a:pPr marL="342900" indent="-342900">
              <a:buFont typeface="Arial" panose="020F0302020204030204"/>
              <a:buChar char="•"/>
            </a:pPr>
            <a:endParaRPr lang="en-GB" sz="1800" dirty="0">
              <a:latin typeface="Franklin Gothic Medium"/>
            </a:endParaRPr>
          </a:p>
          <a:p>
            <a:pPr marL="342900" indent="-342900">
              <a:buFont typeface="Arial" panose="020F0302020204030204"/>
              <a:buChar char="•"/>
            </a:pPr>
            <a:endParaRPr lang="en-GB" sz="1800" dirty="0">
              <a:latin typeface="Franklin Gothic Medium"/>
            </a:endParaRPr>
          </a:p>
          <a:p>
            <a:pPr marL="0" indent="0">
              <a:buNone/>
            </a:pPr>
            <a:endParaRPr lang="en-GB" sz="1800" dirty="0">
              <a:latin typeface="Franklin Gothic Medium"/>
            </a:endParaRPr>
          </a:p>
          <a:p>
            <a:pPr marL="0" indent="0">
              <a:buNone/>
            </a:pPr>
            <a:endParaRPr lang="en-GB" sz="1800" dirty="0">
              <a:latin typeface="Franklin Gothic Medium"/>
            </a:endParaRPr>
          </a:p>
          <a:p>
            <a:pPr marL="0" indent="0">
              <a:buNone/>
            </a:pPr>
            <a:endParaRPr lang="en-GB" dirty="0"/>
          </a:p>
        </p:txBody>
      </p:sp>
      <p:sp>
        <p:nvSpPr>
          <p:cNvPr id="12" name="Picture Placeholder 11">
            <a:extLst>
              <a:ext uri="{FF2B5EF4-FFF2-40B4-BE49-F238E27FC236}">
                <a16:creationId xmlns:a16="http://schemas.microsoft.com/office/drawing/2014/main" id="{06A232DB-1BDE-4518-9CD8-C94A2AFE585D}"/>
              </a:ext>
            </a:extLst>
          </p:cNvPr>
          <p:cNvSpPr>
            <a:spLocks noGrp="1"/>
          </p:cNvSpPr>
          <p:nvPr>
            <p:ph type="pic" sz="quarter" idx="21"/>
          </p:nvPr>
        </p:nvSpPr>
        <p:spPr/>
      </p:sp>
      <p:sp>
        <p:nvSpPr>
          <p:cNvPr id="13" name="Text Placeholder 12">
            <a:extLst>
              <a:ext uri="{FF2B5EF4-FFF2-40B4-BE49-F238E27FC236}">
                <a16:creationId xmlns:a16="http://schemas.microsoft.com/office/drawing/2014/main" id="{47655B08-C5D4-4396-A727-CB0194B0EE06}"/>
              </a:ext>
            </a:extLst>
          </p:cNvPr>
          <p:cNvSpPr>
            <a:spLocks noGrp="1"/>
          </p:cNvSpPr>
          <p:nvPr>
            <p:ph type="body" sz="quarter" idx="22"/>
          </p:nvPr>
        </p:nvSpPr>
        <p:spPr/>
        <p:txBody>
          <a:bodyPr/>
          <a:lstStyle/>
          <a:p>
            <a:r>
              <a:rPr lang="en-GB" dirty="0"/>
              <a:t>4</a:t>
            </a:r>
          </a:p>
        </p:txBody>
      </p:sp>
      <p:sp>
        <p:nvSpPr>
          <p:cNvPr id="14" name="Picture Placeholder 32">
            <a:extLst>
              <a:ext uri="{FF2B5EF4-FFF2-40B4-BE49-F238E27FC236}">
                <a16:creationId xmlns:a16="http://schemas.microsoft.com/office/drawing/2014/main" id="{CC54D768-1921-D447-BDB8-EDD9B00889EF}"/>
              </a:ext>
            </a:extLst>
          </p:cNvPr>
          <p:cNvSpPr>
            <a:spLocks noGrp="1"/>
          </p:cNvSpPr>
          <p:nvPr>
            <p:ph type="pic" sz="quarter" idx="19"/>
          </p:nvPr>
        </p:nvSpPr>
        <p:spPr>
          <a:xfrm>
            <a:off x="9396070" y="6533596"/>
            <a:ext cx="2795929" cy="334903"/>
          </a:xfrm>
        </p:spPr>
      </p:sp>
      <p:sp>
        <p:nvSpPr>
          <p:cNvPr id="15" name="Text Placeholder 4">
            <a:extLst>
              <a:ext uri="{FF2B5EF4-FFF2-40B4-BE49-F238E27FC236}">
                <a16:creationId xmlns:a16="http://schemas.microsoft.com/office/drawing/2014/main" id="{AF718311-5ECA-7D42-BBF4-97DE5224C387}"/>
              </a:ext>
            </a:extLst>
          </p:cNvPr>
          <p:cNvSpPr>
            <a:spLocks noGrp="1"/>
          </p:cNvSpPr>
          <p:nvPr>
            <p:ph type="body" sz="quarter" idx="20"/>
          </p:nvPr>
        </p:nvSpPr>
        <p:spPr>
          <a:xfrm>
            <a:off x="9502087" y="6575324"/>
            <a:ext cx="2795928" cy="239555"/>
          </a:xfrm>
        </p:spPr>
        <p:txBody>
          <a:bodyPr/>
          <a:lstStyle/>
          <a:p>
            <a:r>
              <a:rPr lang="en-US" dirty="0"/>
              <a:t>www.c40knowledgehub.org</a:t>
            </a:r>
          </a:p>
        </p:txBody>
      </p:sp>
    </p:spTree>
    <p:extLst>
      <p:ext uri="{BB962C8B-B14F-4D97-AF65-F5344CB8AC3E}">
        <p14:creationId xmlns:p14="http://schemas.microsoft.com/office/powerpoint/2010/main" val="1717260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0228532D-5367-2641-8772-D0E2C0DB3986}"/>
              </a:ext>
            </a:extLst>
          </p:cNvPr>
          <p:cNvSpPr/>
          <p:nvPr/>
        </p:nvSpPr>
        <p:spPr>
          <a:xfrm>
            <a:off x="7474226" y="2120347"/>
            <a:ext cx="4717774" cy="4740395"/>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71789337-DF8A-F646-835A-CD3B2CF8C830}"/>
              </a:ext>
            </a:extLst>
          </p:cNvPr>
          <p:cNvSpPr>
            <a:spLocks noGrp="1"/>
          </p:cNvSpPr>
          <p:nvPr>
            <p:ph type="pic" sz="quarter" idx="20"/>
          </p:nvPr>
        </p:nvSpPr>
        <p:spPr>
          <a:xfrm>
            <a:off x="9422296" y="6533596"/>
            <a:ext cx="2769704" cy="334903"/>
          </a:xfrm>
        </p:spPr>
      </p:sp>
      <p:sp>
        <p:nvSpPr>
          <p:cNvPr id="11" name="Picture Placeholder 10">
            <a:extLst>
              <a:ext uri="{FF2B5EF4-FFF2-40B4-BE49-F238E27FC236}">
                <a16:creationId xmlns:a16="http://schemas.microsoft.com/office/drawing/2014/main" id="{9FE3F59E-78FF-0E4A-8583-5702CD0184AD}"/>
              </a:ext>
            </a:extLst>
          </p:cNvPr>
          <p:cNvSpPr>
            <a:spLocks noGrp="1"/>
          </p:cNvSpPr>
          <p:nvPr>
            <p:ph type="pic" sz="quarter" idx="22"/>
          </p:nvPr>
        </p:nvSpPr>
        <p:spPr/>
      </p:sp>
      <p:sp>
        <p:nvSpPr>
          <p:cNvPr id="12" name="Text Placeholder 11">
            <a:extLst>
              <a:ext uri="{FF2B5EF4-FFF2-40B4-BE49-F238E27FC236}">
                <a16:creationId xmlns:a16="http://schemas.microsoft.com/office/drawing/2014/main" id="{FA7F45B4-1271-8F4D-B520-85690FB4C62D}"/>
              </a:ext>
            </a:extLst>
          </p:cNvPr>
          <p:cNvSpPr>
            <a:spLocks noGrp="1"/>
          </p:cNvSpPr>
          <p:nvPr>
            <p:ph type="body" sz="quarter" idx="23"/>
          </p:nvPr>
        </p:nvSpPr>
        <p:spPr/>
        <p:txBody>
          <a:bodyPr/>
          <a:lstStyle/>
          <a:p>
            <a:r>
              <a:rPr lang="en-US" dirty="0"/>
              <a:t>40</a:t>
            </a:r>
          </a:p>
        </p:txBody>
      </p:sp>
      <p:sp>
        <p:nvSpPr>
          <p:cNvPr id="13" name="Title 1">
            <a:extLst>
              <a:ext uri="{FF2B5EF4-FFF2-40B4-BE49-F238E27FC236}">
                <a16:creationId xmlns:a16="http://schemas.microsoft.com/office/drawing/2014/main" id="{6812DCA8-0759-F94A-A09D-34FF4932E8E7}"/>
              </a:ext>
            </a:extLst>
          </p:cNvPr>
          <p:cNvSpPr>
            <a:spLocks noGrp="1"/>
          </p:cNvSpPr>
          <p:nvPr>
            <p:ph type="ctrTitle"/>
          </p:nvPr>
        </p:nvSpPr>
        <p:spPr>
          <a:xfrm>
            <a:off x="313415" y="321916"/>
            <a:ext cx="6018282" cy="611187"/>
          </a:xfrm>
        </p:spPr>
        <p:txBody>
          <a:bodyPr lIns="91440" tIns="45720" rIns="91440" bIns="45720" anchor="t">
            <a:noAutofit/>
          </a:bodyPr>
          <a:lstStyle/>
          <a:p>
            <a:r>
              <a:rPr lang="en-GB" sz="4000" b="0" dirty="0">
                <a:latin typeface="Franklin Gothic Demi"/>
              </a:rPr>
              <a:t>4</a:t>
            </a:r>
            <a:r>
              <a:rPr lang="en-GB" sz="4000" b="0" baseline="30000" dirty="0">
                <a:latin typeface="Franklin Gothic Demi"/>
              </a:rPr>
              <a:t>th</a:t>
            </a:r>
            <a:r>
              <a:rPr lang="en-GB" sz="4000" b="0" dirty="0">
                <a:latin typeface="Franklin Gothic Demi"/>
              </a:rPr>
              <a:t> Session: GAP analysis</a:t>
            </a:r>
            <a:endParaRPr lang="en-GB" sz="4000" b="0" dirty="0"/>
          </a:p>
        </p:txBody>
      </p:sp>
      <p:sp>
        <p:nvSpPr>
          <p:cNvPr id="14" name="Subtitle 2">
            <a:extLst>
              <a:ext uri="{FF2B5EF4-FFF2-40B4-BE49-F238E27FC236}">
                <a16:creationId xmlns:a16="http://schemas.microsoft.com/office/drawing/2014/main" id="{4C270C44-BCBB-FA4D-AF5E-B7BF7567DCF3}"/>
              </a:ext>
            </a:extLst>
          </p:cNvPr>
          <p:cNvSpPr>
            <a:spLocks noGrp="1"/>
          </p:cNvSpPr>
          <p:nvPr>
            <p:ph type="subTitle" idx="1"/>
          </p:nvPr>
        </p:nvSpPr>
        <p:spPr>
          <a:xfrm>
            <a:off x="428778" y="1235154"/>
            <a:ext cx="7419284" cy="955267"/>
          </a:xfrm>
        </p:spPr>
        <p:txBody>
          <a:bodyPr lIns="91440" tIns="45720" rIns="91440" bIns="45720" anchor="t">
            <a:noAutofit/>
          </a:bodyPr>
          <a:lstStyle/>
          <a:p>
            <a:r>
              <a:rPr lang="en-GB" sz="2000" b="1" dirty="0">
                <a:solidFill>
                  <a:schemeClr val="bg2">
                    <a:lumMod val="25000"/>
                  </a:schemeClr>
                </a:solidFill>
                <a:latin typeface="Franklin Gothic Book" panose="020B0503020102020204" pitchFamily="34" charset="0"/>
              </a:rPr>
              <a:t>Aim: </a:t>
            </a:r>
            <a:r>
              <a:rPr lang="en-GB" sz="2000" dirty="0">
                <a:latin typeface="Franklin Gothic Book" panose="020B0503020102020204" pitchFamily="34" charset="0"/>
              </a:rPr>
              <a:t>To define any possible missing indicators. </a:t>
            </a:r>
            <a:endParaRPr lang="en-GB" sz="1800" dirty="0">
              <a:latin typeface="Franklin Gothic Book" panose="020B0503020102020204" pitchFamily="34" charset="0"/>
            </a:endParaRPr>
          </a:p>
          <a:p>
            <a:r>
              <a:rPr lang="en-GB" sz="2000" b="1" dirty="0">
                <a:solidFill>
                  <a:schemeClr val="bg2">
                    <a:lumMod val="25000"/>
                  </a:schemeClr>
                </a:solidFill>
                <a:latin typeface="Franklin Gothic Book" panose="020B0503020102020204" pitchFamily="34" charset="0"/>
              </a:rPr>
              <a:t>Content:</a:t>
            </a:r>
          </a:p>
        </p:txBody>
      </p:sp>
      <p:sp>
        <p:nvSpPr>
          <p:cNvPr id="15" name="Text Placeholder 3">
            <a:extLst>
              <a:ext uri="{FF2B5EF4-FFF2-40B4-BE49-F238E27FC236}">
                <a16:creationId xmlns:a16="http://schemas.microsoft.com/office/drawing/2014/main" id="{F38FAE2D-3AE5-ED40-80BB-CE6ED555AB87}"/>
              </a:ext>
            </a:extLst>
          </p:cNvPr>
          <p:cNvSpPr>
            <a:spLocks noGrp="1"/>
          </p:cNvSpPr>
          <p:nvPr>
            <p:ph type="body" sz="quarter" idx="15"/>
          </p:nvPr>
        </p:nvSpPr>
        <p:spPr>
          <a:xfrm>
            <a:off x="408019" y="2260495"/>
            <a:ext cx="10823738" cy="2424716"/>
          </a:xfrm>
        </p:spPr>
        <p:txBody>
          <a:bodyPr lIns="91440" tIns="45720" rIns="91440" bIns="45720" anchor="t">
            <a:noAutofit/>
          </a:bodyPr>
          <a:lstStyle/>
          <a:p>
            <a:pPr>
              <a:buClr>
                <a:srgbClr val="09CF62"/>
              </a:buClr>
            </a:pPr>
            <a:r>
              <a:rPr lang="en-GB" sz="1800" dirty="0">
                <a:solidFill>
                  <a:schemeClr val="bg2">
                    <a:lumMod val="25000"/>
                  </a:schemeClr>
                </a:solidFill>
                <a:latin typeface="Franklin Gothic Book" panose="020B0503020102020204" pitchFamily="34" charset="0"/>
              </a:rPr>
              <a:t> </a:t>
            </a:r>
            <a:r>
              <a:rPr lang="en-GB" sz="1800" b="1" dirty="0">
                <a:solidFill>
                  <a:schemeClr val="bg2">
                    <a:lumMod val="25000"/>
                  </a:schemeClr>
                </a:solidFill>
                <a:latin typeface="Franklin Gothic Book" panose="020B0503020102020204" pitchFamily="34" charset="0"/>
              </a:rPr>
              <a:t>Group</a:t>
            </a:r>
            <a:r>
              <a:rPr lang="en-GB" sz="1800" dirty="0">
                <a:solidFill>
                  <a:schemeClr val="bg2">
                    <a:lumMod val="25000"/>
                  </a:schemeClr>
                </a:solidFill>
                <a:latin typeface="Franklin Gothic Book" panose="020B0503020102020204" pitchFamily="34" charset="0"/>
              </a:rPr>
              <a:t> </a:t>
            </a:r>
            <a:r>
              <a:rPr lang="en-GB" sz="1800" dirty="0">
                <a:solidFill>
                  <a:schemeClr val="tx1"/>
                </a:solidFill>
                <a:latin typeface="Franklin Gothic Book" panose="020B0503020102020204" pitchFamily="34" charset="0"/>
              </a:rPr>
              <a:t>activity (25 minutes):</a:t>
            </a:r>
          </a:p>
          <a:p>
            <a:pPr marL="285750" indent="-285750">
              <a:buClr>
                <a:srgbClr val="09CF62"/>
              </a:buClr>
              <a:buFont typeface="Wingdings" pitchFamily="2" charset="2"/>
              <a:buChar char="§"/>
            </a:pPr>
            <a:r>
              <a:rPr lang="en-GB" sz="1700" dirty="0">
                <a:solidFill>
                  <a:schemeClr val="tx1"/>
                </a:solidFill>
                <a:latin typeface="Franklin Gothic Book" panose="020B0503020102020204" pitchFamily="34" charset="0"/>
              </a:rPr>
              <a:t>Based on the results of the previous exercise and the list of the city’s current indicators, use two different colours to distinguish between existing and missing indicators.</a:t>
            </a:r>
          </a:p>
          <a:p>
            <a:pPr marL="285750" indent="-285750">
              <a:buClr>
                <a:srgbClr val="09CF62"/>
              </a:buClr>
              <a:buFont typeface="Wingdings" pitchFamily="2" charset="2"/>
              <a:buChar char="§"/>
            </a:pPr>
            <a:r>
              <a:rPr lang="en-GB" sz="1700" dirty="0">
                <a:solidFill>
                  <a:schemeClr val="tx1"/>
                </a:solidFill>
                <a:latin typeface="Franklin Gothic Book" panose="020B0503020102020204" pitchFamily="34" charset="0"/>
              </a:rPr>
              <a:t>Group discussion to understand the challenges around the missing indicators.  Write down your thoughts (including potential way to overcome those barriers/challenges).</a:t>
            </a:r>
          </a:p>
          <a:p>
            <a:pPr marL="285750" indent="-285750">
              <a:buClr>
                <a:srgbClr val="09CF62"/>
              </a:buClr>
              <a:buFont typeface="Wingdings" pitchFamily="2" charset="2"/>
              <a:buChar char="§"/>
            </a:pPr>
            <a:r>
              <a:rPr lang="en-GB" sz="1700" dirty="0">
                <a:solidFill>
                  <a:schemeClr val="tx1"/>
                </a:solidFill>
                <a:latin typeface="Franklin Gothic Book" panose="020B0503020102020204" pitchFamily="34" charset="0"/>
              </a:rPr>
              <a:t>Make sure you choose someone to present the results at the end and you capture what you want to share.</a:t>
            </a:r>
          </a:p>
          <a:p>
            <a:pPr marL="285750" indent="-285750">
              <a:buClr>
                <a:srgbClr val="09CF62"/>
              </a:buClr>
              <a:buFont typeface="Wingdings" pitchFamily="2" charset="2"/>
              <a:buChar char="§"/>
            </a:pPr>
            <a:r>
              <a:rPr lang="en-GB" sz="1700" dirty="0">
                <a:solidFill>
                  <a:schemeClr val="tx1"/>
                </a:solidFill>
                <a:latin typeface="Franklin Gothic Book" panose="020B0503020102020204" pitchFamily="34" charset="0"/>
              </a:rPr>
              <a:t>Go back to the plenary session. </a:t>
            </a:r>
            <a:endParaRPr lang="en-GB" sz="1600" dirty="0">
              <a:solidFill>
                <a:schemeClr val="tx1"/>
              </a:solidFill>
              <a:latin typeface="Franklin Gothic Book" panose="020B0503020102020204" pitchFamily="34" charset="0"/>
            </a:endParaRPr>
          </a:p>
          <a:p>
            <a:pPr>
              <a:buClr>
                <a:srgbClr val="09CF62"/>
              </a:buClr>
            </a:pPr>
            <a:endParaRPr lang="en-GB" sz="1700" dirty="0">
              <a:solidFill>
                <a:schemeClr val="tx1"/>
              </a:solidFill>
              <a:latin typeface="Franklin Gothic Book" panose="020B0503020102020204" pitchFamily="34" charset="0"/>
            </a:endParaRPr>
          </a:p>
        </p:txBody>
      </p:sp>
      <p:sp>
        <p:nvSpPr>
          <p:cNvPr id="16" name="Rounded Rectangular Callout 15">
            <a:extLst>
              <a:ext uri="{FF2B5EF4-FFF2-40B4-BE49-F238E27FC236}">
                <a16:creationId xmlns:a16="http://schemas.microsoft.com/office/drawing/2014/main" id="{7F537D1E-8ED1-0F45-9F1B-3BBF91E3ACD5}"/>
              </a:ext>
            </a:extLst>
          </p:cNvPr>
          <p:cNvSpPr/>
          <p:nvPr/>
        </p:nvSpPr>
        <p:spPr>
          <a:xfrm>
            <a:off x="8469086" y="593459"/>
            <a:ext cx="3581545" cy="1661542"/>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feel free to print the list of current indicators and paste it on a board. If it is a virtual workshop share the list in advance through email. You can find it in </a:t>
            </a:r>
            <a:r>
              <a:rPr lang="en-US" sz="1600" b="1" dirty="0">
                <a:solidFill>
                  <a:schemeClr val="bg1"/>
                </a:solidFill>
                <a:latin typeface="Franklin Gothic Book" panose="020B0503020102020204" pitchFamily="34" charset="0"/>
              </a:rPr>
              <a:t>City CAP MER Guidance</a:t>
            </a:r>
            <a:endParaRPr lang="en-US" sz="1600" b="1" dirty="0">
              <a:latin typeface="Franklin Gothic Book" panose="020B0503020102020204" pitchFamily="34" charset="0"/>
            </a:endParaRPr>
          </a:p>
        </p:txBody>
      </p:sp>
      <p:sp>
        <p:nvSpPr>
          <p:cNvPr id="18" name="Text Placeholder 4">
            <a:extLst>
              <a:ext uri="{FF2B5EF4-FFF2-40B4-BE49-F238E27FC236}">
                <a16:creationId xmlns:a16="http://schemas.microsoft.com/office/drawing/2014/main" id="{3AF8C289-5D13-324F-AD48-18E93DE208A9}"/>
              </a:ext>
            </a:extLst>
          </p:cNvPr>
          <p:cNvSpPr>
            <a:spLocks noGrp="1"/>
          </p:cNvSpPr>
          <p:nvPr>
            <p:ph type="body" sz="quarter" idx="21"/>
          </p:nvPr>
        </p:nvSpPr>
        <p:spPr>
          <a:xfrm>
            <a:off x="9768104" y="6571985"/>
            <a:ext cx="2279882" cy="231619"/>
          </a:xfrm>
        </p:spPr>
        <p:txBody>
          <a:bodyPr/>
          <a:lstStyle/>
          <a:p>
            <a:r>
              <a:rPr lang="en-US" dirty="0"/>
              <a:t>www.c40knowledgehub.org</a:t>
            </a:r>
          </a:p>
        </p:txBody>
      </p:sp>
    </p:spTree>
    <p:extLst>
      <p:ext uri="{BB962C8B-B14F-4D97-AF65-F5344CB8AC3E}">
        <p14:creationId xmlns:p14="http://schemas.microsoft.com/office/powerpoint/2010/main" val="23874864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34">
            <a:extLst>
              <a:ext uri="{FF2B5EF4-FFF2-40B4-BE49-F238E27FC236}">
                <a16:creationId xmlns:a16="http://schemas.microsoft.com/office/drawing/2014/main" id="{A8CF3070-EAA6-1B4C-A544-871D0F9D68CA}"/>
              </a:ext>
            </a:extLst>
          </p:cNvPr>
          <p:cNvSpPr/>
          <p:nvPr/>
        </p:nvSpPr>
        <p:spPr>
          <a:xfrm>
            <a:off x="7629993" y="1980503"/>
            <a:ext cx="4562007" cy="4866988"/>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FE3657-2680-AE4B-9842-299A71433E74}"/>
              </a:ext>
            </a:extLst>
          </p:cNvPr>
          <p:cNvSpPr>
            <a:spLocks noGrp="1"/>
          </p:cNvSpPr>
          <p:nvPr>
            <p:ph type="ctrTitle"/>
          </p:nvPr>
        </p:nvSpPr>
        <p:spPr>
          <a:xfrm>
            <a:off x="291217" y="353421"/>
            <a:ext cx="7852721" cy="611043"/>
          </a:xfrm>
        </p:spPr>
        <p:txBody>
          <a:bodyPr anchor="t"/>
          <a:lstStyle/>
          <a:p>
            <a:r>
              <a:rPr lang="en-US" b="0" dirty="0"/>
              <a:t>5</a:t>
            </a:r>
            <a:r>
              <a:rPr lang="en-US" b="0" baseline="30000" dirty="0"/>
              <a:t>th</a:t>
            </a:r>
            <a:r>
              <a:rPr lang="en-US" b="0" dirty="0"/>
              <a:t> Session: Feedback from groups</a:t>
            </a:r>
          </a:p>
        </p:txBody>
      </p:sp>
      <p:sp>
        <p:nvSpPr>
          <p:cNvPr id="10" name="Picture Placeholder 9">
            <a:extLst>
              <a:ext uri="{FF2B5EF4-FFF2-40B4-BE49-F238E27FC236}">
                <a16:creationId xmlns:a16="http://schemas.microsoft.com/office/drawing/2014/main" id="{FA18E13F-F6A1-FB48-84E4-C65DB22332CD}"/>
              </a:ext>
            </a:extLst>
          </p:cNvPr>
          <p:cNvSpPr>
            <a:spLocks noGrp="1"/>
          </p:cNvSpPr>
          <p:nvPr>
            <p:ph type="pic" sz="quarter" idx="19"/>
          </p:nvPr>
        </p:nvSpPr>
        <p:spPr>
          <a:xfrm>
            <a:off x="9422296" y="6520344"/>
            <a:ext cx="2769704" cy="334903"/>
          </a:xfrm>
        </p:spPr>
      </p:sp>
      <p:sp>
        <p:nvSpPr>
          <p:cNvPr id="12" name="Picture Placeholder 11">
            <a:extLst>
              <a:ext uri="{FF2B5EF4-FFF2-40B4-BE49-F238E27FC236}">
                <a16:creationId xmlns:a16="http://schemas.microsoft.com/office/drawing/2014/main" id="{F7CACDE9-1398-474F-9333-98001C6FC9FE}"/>
              </a:ext>
            </a:extLst>
          </p:cNvPr>
          <p:cNvSpPr>
            <a:spLocks noGrp="1"/>
          </p:cNvSpPr>
          <p:nvPr>
            <p:ph type="pic" sz="quarter" idx="21"/>
          </p:nvPr>
        </p:nvSpPr>
        <p:spPr/>
      </p:sp>
      <p:sp>
        <p:nvSpPr>
          <p:cNvPr id="13" name="Text Placeholder 12">
            <a:extLst>
              <a:ext uri="{FF2B5EF4-FFF2-40B4-BE49-F238E27FC236}">
                <a16:creationId xmlns:a16="http://schemas.microsoft.com/office/drawing/2014/main" id="{D99115EE-163F-164C-B727-A925D3782E6E}"/>
              </a:ext>
            </a:extLst>
          </p:cNvPr>
          <p:cNvSpPr>
            <a:spLocks noGrp="1"/>
          </p:cNvSpPr>
          <p:nvPr>
            <p:ph type="body" sz="quarter" idx="22"/>
          </p:nvPr>
        </p:nvSpPr>
        <p:spPr/>
        <p:txBody>
          <a:bodyPr/>
          <a:lstStyle/>
          <a:p>
            <a:r>
              <a:rPr lang="en-US" dirty="0"/>
              <a:t>41</a:t>
            </a:r>
          </a:p>
        </p:txBody>
      </p:sp>
      <p:sp>
        <p:nvSpPr>
          <p:cNvPr id="14" name="Rectangle 13">
            <a:extLst>
              <a:ext uri="{FF2B5EF4-FFF2-40B4-BE49-F238E27FC236}">
                <a16:creationId xmlns:a16="http://schemas.microsoft.com/office/drawing/2014/main" id="{B73A96B5-D565-CC47-835E-55537DB0EE83}"/>
              </a:ext>
            </a:extLst>
          </p:cNvPr>
          <p:cNvSpPr/>
          <p:nvPr/>
        </p:nvSpPr>
        <p:spPr>
          <a:xfrm>
            <a:off x="439736" y="1218763"/>
            <a:ext cx="6984792" cy="3754874"/>
          </a:xfrm>
          <a:prstGeom prst="rect">
            <a:avLst/>
          </a:prstGeom>
        </p:spPr>
        <p:txBody>
          <a:bodyPr wrap="square">
            <a:spAutoFit/>
          </a:bodyPr>
          <a:lstStyle/>
          <a:p>
            <a:r>
              <a:rPr lang="en-GB" sz="2000" b="1" dirty="0">
                <a:solidFill>
                  <a:schemeClr val="bg2">
                    <a:lumMod val="25000"/>
                  </a:schemeClr>
                </a:solidFill>
                <a:latin typeface="Franklin Gothic Book" panose="020B0503020102020204" pitchFamily="34" charset="0"/>
              </a:rPr>
              <a:t>Aim:</a:t>
            </a:r>
            <a:r>
              <a:rPr lang="en-GB" b="1" dirty="0">
                <a:latin typeface="Franklin Gothic Book" panose="020B0503020102020204" pitchFamily="34" charset="0"/>
              </a:rPr>
              <a:t> </a:t>
            </a:r>
            <a:r>
              <a:rPr lang="en-GB" sz="2000" dirty="0">
                <a:latin typeface="Franklin Gothic Book" panose="020B0503020102020204" pitchFamily="34" charset="0"/>
              </a:rPr>
              <a:t>To present the results of the group activities. </a:t>
            </a:r>
          </a:p>
          <a:p>
            <a:r>
              <a:rPr lang="en-GB" dirty="0">
                <a:latin typeface="Franklin Gothic Book" panose="020B0503020102020204" pitchFamily="34" charset="0"/>
              </a:rPr>
              <a:t> </a:t>
            </a:r>
          </a:p>
          <a:p>
            <a:r>
              <a:rPr lang="en-GB" sz="2000" b="1" dirty="0">
                <a:solidFill>
                  <a:schemeClr val="bg2">
                    <a:lumMod val="25000"/>
                  </a:schemeClr>
                </a:solidFill>
                <a:latin typeface="Franklin Gothic Book" panose="020B0503020102020204" pitchFamily="34" charset="0"/>
              </a:rPr>
              <a:t>Content:</a:t>
            </a:r>
          </a:p>
          <a:p>
            <a:pPr marL="342900" indent="-342900">
              <a:buClr>
                <a:srgbClr val="09CF62"/>
              </a:buClr>
              <a:buFont typeface="Wingdings" pitchFamily="2" charset="2"/>
              <a:buChar char="§"/>
            </a:pPr>
            <a:endParaRPr lang="en-GB" sz="2000" dirty="0">
              <a:solidFill>
                <a:schemeClr val="bg2">
                  <a:lumMod val="25000"/>
                </a:schemeClr>
              </a:solidFill>
              <a:latin typeface="Franklin Gothic Medium"/>
            </a:endParaRPr>
          </a:p>
          <a:p>
            <a:pPr>
              <a:buClr>
                <a:srgbClr val="09CF62"/>
              </a:buClr>
            </a:pPr>
            <a:r>
              <a:rPr lang="en-GB" sz="2000" b="1" dirty="0">
                <a:solidFill>
                  <a:schemeClr val="bg2">
                    <a:lumMod val="25000"/>
                  </a:schemeClr>
                </a:solidFill>
                <a:latin typeface="Franklin Gothic Book" panose="020B0503020102020204" pitchFamily="34" charset="0"/>
              </a:rPr>
              <a:t>Speaker </a:t>
            </a:r>
            <a:r>
              <a:rPr lang="en-GB" sz="2000" dirty="0">
                <a:latin typeface="Franklin Gothic Book" panose="020B0503020102020204" pitchFamily="34" charset="0"/>
              </a:rPr>
              <a:t>(5 minutes for each group –Total time TBC depending on the </a:t>
            </a:r>
            <a:r>
              <a:rPr lang="en-US" sz="2000" dirty="0">
                <a:latin typeface="Franklin Gothic Book" panose="020B0503020102020204" pitchFamily="34" charset="0"/>
              </a:rPr>
              <a:t># of the groups)</a:t>
            </a:r>
          </a:p>
          <a:p>
            <a:pPr>
              <a:buClr>
                <a:srgbClr val="09CF62"/>
              </a:buClr>
            </a:pPr>
            <a:endParaRPr lang="en-US" sz="2000" dirty="0">
              <a:latin typeface="Franklin Gothic Book" panose="020B0503020102020204" pitchFamily="34" charset="0"/>
            </a:endParaRPr>
          </a:p>
          <a:p>
            <a:pPr marL="342900" indent="-342900">
              <a:buClr>
                <a:srgbClr val="09CF62"/>
              </a:buClr>
              <a:buFont typeface="Wingdings" pitchFamily="2" charset="2"/>
              <a:buChar char="§"/>
            </a:pPr>
            <a:endParaRPr lang="en-US" sz="2000" dirty="0">
              <a:latin typeface="Franklin Gothic Book" panose="020B0503020102020204" pitchFamily="34" charset="0"/>
            </a:endParaRPr>
          </a:p>
          <a:p>
            <a:pPr marL="342900" indent="-342900">
              <a:buClr>
                <a:srgbClr val="09CF62"/>
              </a:buClr>
              <a:buFont typeface="Wingdings" pitchFamily="2" charset="2"/>
              <a:buChar char="§"/>
            </a:pPr>
            <a:r>
              <a:rPr lang="en-GB" sz="2000" dirty="0">
                <a:latin typeface="Franklin Gothic Book" panose="020B0503020102020204" pitchFamily="34" charset="0"/>
              </a:rPr>
              <a:t>The previously designated speaker presents the results of exercises 1, 3 and 4 for his/her group using the completed table.</a:t>
            </a:r>
          </a:p>
          <a:p>
            <a:endParaRPr lang="en-GB" sz="2000" dirty="0">
              <a:solidFill>
                <a:schemeClr val="bg2">
                  <a:lumMod val="25000"/>
                </a:schemeClr>
              </a:solidFill>
              <a:latin typeface="Franklin Gothic Medium"/>
            </a:endParaRPr>
          </a:p>
        </p:txBody>
      </p:sp>
      <p:sp>
        <p:nvSpPr>
          <p:cNvPr id="9" name="Rounded Rectangular Callout 15">
            <a:extLst>
              <a:ext uri="{FF2B5EF4-FFF2-40B4-BE49-F238E27FC236}">
                <a16:creationId xmlns:a16="http://schemas.microsoft.com/office/drawing/2014/main" id="{CB2E99F5-487A-8F48-982C-503D2E6BC1B0}"/>
              </a:ext>
            </a:extLst>
          </p:cNvPr>
          <p:cNvSpPr/>
          <p:nvPr/>
        </p:nvSpPr>
        <p:spPr>
          <a:xfrm>
            <a:off x="8479259" y="584200"/>
            <a:ext cx="3254705" cy="2172866"/>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check time allocation for this activity. Make sure you provide enough time for each group to present the results of the 3 exercises and have a plenary discussion. Once defined, make sure you tailor the agenda accordingly</a:t>
            </a:r>
            <a:endParaRPr lang="en-US" sz="1600" b="1" dirty="0">
              <a:latin typeface="Franklin Gothic Book" panose="020B0503020102020204" pitchFamily="34" charset="0"/>
            </a:endParaRPr>
          </a:p>
        </p:txBody>
      </p:sp>
      <p:sp>
        <p:nvSpPr>
          <p:cNvPr id="15" name="Text Placeholder 4">
            <a:extLst>
              <a:ext uri="{FF2B5EF4-FFF2-40B4-BE49-F238E27FC236}">
                <a16:creationId xmlns:a16="http://schemas.microsoft.com/office/drawing/2014/main" id="{CE77E805-12D5-5E4B-86C1-43286450E154}"/>
              </a:ext>
            </a:extLst>
          </p:cNvPr>
          <p:cNvSpPr>
            <a:spLocks noGrp="1"/>
          </p:cNvSpPr>
          <p:nvPr>
            <p:ph type="body" sz="quarter" idx="20"/>
          </p:nvPr>
        </p:nvSpPr>
        <p:spPr>
          <a:xfrm>
            <a:off x="9854215" y="6568017"/>
            <a:ext cx="2001559" cy="239555"/>
          </a:xfrm>
        </p:spPr>
        <p:txBody>
          <a:bodyPr/>
          <a:lstStyle/>
          <a:p>
            <a:r>
              <a:rPr lang="en-US" dirty="0"/>
              <a:t>www.c40knowledgehub.org</a:t>
            </a:r>
          </a:p>
        </p:txBody>
      </p:sp>
    </p:spTree>
    <p:extLst>
      <p:ext uri="{BB962C8B-B14F-4D97-AF65-F5344CB8AC3E}">
        <p14:creationId xmlns:p14="http://schemas.microsoft.com/office/powerpoint/2010/main" val="24010331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1789337-DF8A-F646-835A-CD3B2CF8C830}"/>
              </a:ext>
            </a:extLst>
          </p:cNvPr>
          <p:cNvSpPr>
            <a:spLocks noGrp="1"/>
          </p:cNvSpPr>
          <p:nvPr>
            <p:ph type="pic" sz="quarter" idx="20"/>
          </p:nvPr>
        </p:nvSpPr>
        <p:spPr>
          <a:xfrm>
            <a:off x="9409042" y="6520344"/>
            <a:ext cx="2782957" cy="334903"/>
          </a:xfrm>
        </p:spPr>
      </p:sp>
      <p:sp>
        <p:nvSpPr>
          <p:cNvPr id="11" name="Picture Placeholder 10">
            <a:extLst>
              <a:ext uri="{FF2B5EF4-FFF2-40B4-BE49-F238E27FC236}">
                <a16:creationId xmlns:a16="http://schemas.microsoft.com/office/drawing/2014/main" id="{9FE3F59E-78FF-0E4A-8583-5702CD0184AD}"/>
              </a:ext>
            </a:extLst>
          </p:cNvPr>
          <p:cNvSpPr>
            <a:spLocks noGrp="1"/>
          </p:cNvSpPr>
          <p:nvPr>
            <p:ph type="pic" sz="quarter" idx="22"/>
          </p:nvPr>
        </p:nvSpPr>
        <p:spPr/>
      </p:sp>
      <p:sp>
        <p:nvSpPr>
          <p:cNvPr id="12" name="Text Placeholder 11">
            <a:extLst>
              <a:ext uri="{FF2B5EF4-FFF2-40B4-BE49-F238E27FC236}">
                <a16:creationId xmlns:a16="http://schemas.microsoft.com/office/drawing/2014/main" id="{FA7F45B4-1271-8F4D-B520-85690FB4C62D}"/>
              </a:ext>
            </a:extLst>
          </p:cNvPr>
          <p:cNvSpPr>
            <a:spLocks noGrp="1"/>
          </p:cNvSpPr>
          <p:nvPr>
            <p:ph type="body" sz="quarter" idx="23"/>
          </p:nvPr>
        </p:nvSpPr>
        <p:spPr/>
        <p:txBody>
          <a:bodyPr/>
          <a:lstStyle/>
          <a:p>
            <a:r>
              <a:rPr lang="en-US" dirty="0"/>
              <a:t>42</a:t>
            </a:r>
          </a:p>
        </p:txBody>
      </p:sp>
      <p:sp>
        <p:nvSpPr>
          <p:cNvPr id="13" name="Title 1">
            <a:extLst>
              <a:ext uri="{FF2B5EF4-FFF2-40B4-BE49-F238E27FC236}">
                <a16:creationId xmlns:a16="http://schemas.microsoft.com/office/drawing/2014/main" id="{6812DCA8-0759-F94A-A09D-34FF4932E8E7}"/>
              </a:ext>
            </a:extLst>
          </p:cNvPr>
          <p:cNvSpPr>
            <a:spLocks noGrp="1"/>
          </p:cNvSpPr>
          <p:nvPr>
            <p:ph type="ctrTitle"/>
          </p:nvPr>
        </p:nvSpPr>
        <p:spPr>
          <a:xfrm>
            <a:off x="302528" y="365462"/>
            <a:ext cx="7863901" cy="1173144"/>
          </a:xfrm>
        </p:spPr>
        <p:txBody>
          <a:bodyPr lIns="91440" tIns="45720" rIns="91440" bIns="45720" anchor="t">
            <a:noAutofit/>
          </a:bodyPr>
          <a:lstStyle/>
          <a:p>
            <a:r>
              <a:rPr lang="en-GB" b="0" dirty="0">
                <a:latin typeface="Franklin Gothic Demi"/>
              </a:rPr>
              <a:t>6</a:t>
            </a:r>
            <a:r>
              <a:rPr lang="en-GB" b="0" baseline="30000" dirty="0">
                <a:latin typeface="Franklin Gothic Demi"/>
              </a:rPr>
              <a:t>th</a:t>
            </a:r>
            <a:r>
              <a:rPr lang="en-GB" b="0" dirty="0">
                <a:latin typeface="Franklin Gothic Demi"/>
              </a:rPr>
              <a:t> Session: Reporting</a:t>
            </a:r>
            <a:endParaRPr lang="en-GB" b="0" dirty="0">
              <a:highlight>
                <a:srgbClr val="FFFF00"/>
              </a:highlight>
            </a:endParaRPr>
          </a:p>
        </p:txBody>
      </p:sp>
      <p:sp>
        <p:nvSpPr>
          <p:cNvPr id="14" name="Subtitle 2">
            <a:extLst>
              <a:ext uri="{FF2B5EF4-FFF2-40B4-BE49-F238E27FC236}">
                <a16:creationId xmlns:a16="http://schemas.microsoft.com/office/drawing/2014/main" id="{4C270C44-BCBB-FA4D-AF5E-B7BF7567DCF3}"/>
              </a:ext>
            </a:extLst>
          </p:cNvPr>
          <p:cNvSpPr>
            <a:spLocks noGrp="1"/>
          </p:cNvSpPr>
          <p:nvPr>
            <p:ph type="subTitle" idx="1"/>
          </p:nvPr>
        </p:nvSpPr>
        <p:spPr>
          <a:xfrm>
            <a:off x="422273" y="1273660"/>
            <a:ext cx="6832965" cy="998986"/>
          </a:xfrm>
        </p:spPr>
        <p:txBody>
          <a:bodyPr lIns="91440" tIns="45720" rIns="91440" bIns="45720" anchor="t">
            <a:noAutofit/>
          </a:bodyPr>
          <a:lstStyle/>
          <a:p>
            <a:r>
              <a:rPr lang="en-GB" sz="2000" b="1" dirty="0">
                <a:solidFill>
                  <a:schemeClr val="bg2">
                    <a:lumMod val="25000"/>
                  </a:schemeClr>
                </a:solidFill>
                <a:latin typeface="Franklin Gothic Book" panose="020B0503020102020204" pitchFamily="34" charset="0"/>
              </a:rPr>
              <a:t>Aim</a:t>
            </a:r>
            <a:r>
              <a:rPr lang="en-GB" sz="2000" dirty="0">
                <a:solidFill>
                  <a:schemeClr val="bg2">
                    <a:lumMod val="25000"/>
                  </a:schemeClr>
                </a:solidFill>
                <a:latin typeface="Franklin Gothic Medium"/>
              </a:rPr>
              <a:t>: </a:t>
            </a:r>
            <a:r>
              <a:rPr lang="en-GB" sz="2000" dirty="0">
                <a:latin typeface="Franklin Gothic Book" panose="020B0503020102020204" pitchFamily="34" charset="0"/>
              </a:rPr>
              <a:t>To define guidelines in the reporting process and to have an overview of the current process.</a:t>
            </a:r>
          </a:p>
          <a:p>
            <a:endParaRPr lang="en-GB" sz="2000" b="1" dirty="0">
              <a:solidFill>
                <a:schemeClr val="bg2">
                  <a:lumMod val="25000"/>
                </a:schemeClr>
              </a:solidFill>
              <a:latin typeface="Franklin Gothic Book" panose="020B0503020102020204" pitchFamily="34" charset="0"/>
            </a:endParaRPr>
          </a:p>
          <a:p>
            <a:r>
              <a:rPr lang="en-GB" sz="2000" b="1" dirty="0">
                <a:solidFill>
                  <a:schemeClr val="bg2">
                    <a:lumMod val="25000"/>
                  </a:schemeClr>
                </a:solidFill>
                <a:latin typeface="Franklin Gothic Book" panose="020B0503020102020204" pitchFamily="34" charset="0"/>
              </a:rPr>
              <a:t>Content:</a:t>
            </a:r>
          </a:p>
        </p:txBody>
      </p:sp>
      <p:sp>
        <p:nvSpPr>
          <p:cNvPr id="15" name="Text Placeholder 3">
            <a:extLst>
              <a:ext uri="{FF2B5EF4-FFF2-40B4-BE49-F238E27FC236}">
                <a16:creationId xmlns:a16="http://schemas.microsoft.com/office/drawing/2014/main" id="{F38FAE2D-3AE5-ED40-80BB-CE6ED555AB87}"/>
              </a:ext>
            </a:extLst>
          </p:cNvPr>
          <p:cNvSpPr>
            <a:spLocks noGrp="1"/>
          </p:cNvSpPr>
          <p:nvPr>
            <p:ph type="body" sz="quarter" idx="15"/>
          </p:nvPr>
        </p:nvSpPr>
        <p:spPr>
          <a:xfrm>
            <a:off x="422273" y="2746778"/>
            <a:ext cx="10823738" cy="856877"/>
          </a:xfrm>
        </p:spPr>
        <p:txBody>
          <a:bodyPr lIns="91440" tIns="45720" rIns="91440" bIns="45720" anchor="t">
            <a:noAutofit/>
          </a:bodyPr>
          <a:lstStyle/>
          <a:p>
            <a:pPr marL="285750" indent="-285750">
              <a:buClr>
                <a:srgbClr val="09CF62"/>
              </a:buClr>
              <a:buFont typeface="Wingdings" pitchFamily="2" charset="2"/>
              <a:buChar char="§"/>
            </a:pPr>
            <a:r>
              <a:rPr lang="en-GB" sz="1800" dirty="0">
                <a:solidFill>
                  <a:schemeClr val="tx1"/>
                </a:solidFill>
                <a:latin typeface="Franklin Gothic Book" panose="020B0503020102020204" pitchFamily="34" charset="0"/>
              </a:rPr>
              <a:t>Brief introduction: how the reporting process works, the main purpose and why it is important (10 minutes)</a:t>
            </a:r>
          </a:p>
          <a:p>
            <a:pPr marL="285750" indent="-285750">
              <a:buClr>
                <a:srgbClr val="09CF62"/>
              </a:buClr>
              <a:buFont typeface="Wingdings" pitchFamily="2" charset="2"/>
              <a:buChar char="§"/>
            </a:pPr>
            <a:r>
              <a:rPr lang="en-GB" sz="1800" dirty="0">
                <a:solidFill>
                  <a:schemeClr val="tx1"/>
                </a:solidFill>
                <a:latin typeface="Franklin Gothic Book" panose="020B0503020102020204" pitchFamily="34" charset="0"/>
              </a:rPr>
              <a:t>Explanation about reporting audiences, timelines and platform (10 minutes)</a:t>
            </a:r>
          </a:p>
        </p:txBody>
      </p:sp>
      <p:sp>
        <p:nvSpPr>
          <p:cNvPr id="16" name="Rounded Rectangular Callout 15">
            <a:extLst>
              <a:ext uri="{FF2B5EF4-FFF2-40B4-BE49-F238E27FC236}">
                <a16:creationId xmlns:a16="http://schemas.microsoft.com/office/drawing/2014/main" id="{7F537D1E-8ED1-0F45-9F1B-3BBF91E3ACD5}"/>
              </a:ext>
            </a:extLst>
          </p:cNvPr>
          <p:cNvSpPr/>
          <p:nvPr/>
        </p:nvSpPr>
        <p:spPr>
          <a:xfrm>
            <a:off x="9012238" y="584200"/>
            <a:ext cx="2440871" cy="1482164"/>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feel free to check the </a:t>
            </a:r>
            <a:r>
              <a:rPr lang="en-US" sz="1600" b="1" dirty="0">
                <a:solidFill>
                  <a:schemeClr val="bg1"/>
                </a:solidFill>
                <a:latin typeface="Franklin Gothic Book" panose="020B0503020102020204" pitchFamily="34" charset="0"/>
              </a:rPr>
              <a:t>City CAP MER Guidance </a:t>
            </a:r>
            <a:r>
              <a:rPr lang="en-US" sz="1600" dirty="0">
                <a:solidFill>
                  <a:schemeClr val="bg1"/>
                </a:solidFill>
                <a:latin typeface="Franklin Gothic Book" panose="020B0503020102020204" pitchFamily="34" charset="0"/>
              </a:rPr>
              <a:t>to get further information </a:t>
            </a:r>
            <a:endParaRPr lang="en-US" sz="1600" dirty="0">
              <a:latin typeface="Franklin Gothic Book" panose="020B0503020102020204" pitchFamily="34" charset="0"/>
            </a:endParaRPr>
          </a:p>
        </p:txBody>
      </p:sp>
      <p:sp>
        <p:nvSpPr>
          <p:cNvPr id="2" name="Rectangle 1">
            <a:extLst>
              <a:ext uri="{FF2B5EF4-FFF2-40B4-BE49-F238E27FC236}">
                <a16:creationId xmlns:a16="http://schemas.microsoft.com/office/drawing/2014/main" id="{519A1E40-8B05-4449-A5C4-F52AE8E0BAD7}"/>
              </a:ext>
            </a:extLst>
          </p:cNvPr>
          <p:cNvSpPr/>
          <p:nvPr/>
        </p:nvSpPr>
        <p:spPr>
          <a:xfrm>
            <a:off x="422273" y="3876373"/>
            <a:ext cx="3298980" cy="369332"/>
          </a:xfrm>
          <a:prstGeom prst="rect">
            <a:avLst/>
          </a:prstGeom>
        </p:spPr>
        <p:txBody>
          <a:bodyPr wrap="none">
            <a:spAutoFit/>
          </a:bodyPr>
          <a:lstStyle/>
          <a:p>
            <a:pPr marL="285750" indent="-285750">
              <a:buClr>
                <a:srgbClr val="09CF62"/>
              </a:buClr>
              <a:buFont typeface="Wingdings" pitchFamily="2" charset="2"/>
              <a:buChar char="§"/>
            </a:pPr>
            <a:r>
              <a:rPr lang="en-GB" b="1" dirty="0">
                <a:solidFill>
                  <a:schemeClr val="tx1">
                    <a:lumMod val="75000"/>
                    <a:lumOff val="25000"/>
                  </a:schemeClr>
                </a:solidFill>
                <a:latin typeface="Franklin Gothic Book" panose="020B0503020102020204" pitchFamily="34" charset="0"/>
              </a:rPr>
              <a:t>Plenary</a:t>
            </a:r>
            <a:r>
              <a:rPr lang="en-GB" dirty="0">
                <a:solidFill>
                  <a:schemeClr val="bg2">
                    <a:lumMod val="25000"/>
                  </a:schemeClr>
                </a:solidFill>
                <a:latin typeface="Franklin Gothic Book" panose="020B0503020102020204" pitchFamily="34" charset="0"/>
              </a:rPr>
              <a:t> </a:t>
            </a:r>
            <a:r>
              <a:rPr lang="en-GB" dirty="0">
                <a:latin typeface="Franklin Gothic Book" panose="020B0503020102020204" pitchFamily="34" charset="0"/>
              </a:rPr>
              <a:t>activity (25 minutes):</a:t>
            </a:r>
          </a:p>
        </p:txBody>
      </p:sp>
      <p:sp>
        <p:nvSpPr>
          <p:cNvPr id="17" name="Text Placeholder 4">
            <a:extLst>
              <a:ext uri="{FF2B5EF4-FFF2-40B4-BE49-F238E27FC236}">
                <a16:creationId xmlns:a16="http://schemas.microsoft.com/office/drawing/2014/main" id="{039244F3-183F-BE4F-8CF1-0ACD042C0E19}"/>
              </a:ext>
            </a:extLst>
          </p:cNvPr>
          <p:cNvSpPr>
            <a:spLocks noGrp="1"/>
          </p:cNvSpPr>
          <p:nvPr>
            <p:ph type="body" sz="quarter" idx="21"/>
          </p:nvPr>
        </p:nvSpPr>
        <p:spPr>
          <a:xfrm>
            <a:off x="9892632" y="6571499"/>
            <a:ext cx="2276094" cy="232591"/>
          </a:xfrm>
        </p:spPr>
        <p:txBody>
          <a:bodyPr/>
          <a:lstStyle/>
          <a:p>
            <a:r>
              <a:rPr lang="en-US" dirty="0"/>
              <a:t>www.c40knowledgehub.org</a:t>
            </a:r>
          </a:p>
        </p:txBody>
      </p:sp>
    </p:spTree>
    <p:extLst>
      <p:ext uri="{BB962C8B-B14F-4D97-AF65-F5344CB8AC3E}">
        <p14:creationId xmlns:p14="http://schemas.microsoft.com/office/powerpoint/2010/main" val="9691524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88BCD6C-33D2-EB46-946E-405EC7D04E2B}"/>
              </a:ext>
            </a:extLst>
          </p:cNvPr>
          <p:cNvSpPr/>
          <p:nvPr/>
        </p:nvSpPr>
        <p:spPr>
          <a:xfrm>
            <a:off x="7824866" y="2610678"/>
            <a:ext cx="4367134" cy="4236812"/>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05F069C3-7EC4-7C45-A47B-66FDAEA5709D}"/>
              </a:ext>
            </a:extLst>
          </p:cNvPr>
          <p:cNvSpPr>
            <a:spLocks noGrp="1"/>
          </p:cNvSpPr>
          <p:nvPr>
            <p:ph type="ctrTitle"/>
          </p:nvPr>
        </p:nvSpPr>
        <p:spPr>
          <a:xfrm>
            <a:off x="290038" y="370160"/>
            <a:ext cx="4687479" cy="621171"/>
          </a:xfrm>
        </p:spPr>
        <p:txBody>
          <a:bodyPr anchor="t"/>
          <a:lstStyle/>
          <a:p>
            <a:r>
              <a:rPr lang="en-US" b="0" dirty="0"/>
              <a:t>Reporting process</a:t>
            </a:r>
          </a:p>
        </p:txBody>
      </p:sp>
      <p:sp>
        <p:nvSpPr>
          <p:cNvPr id="4" name="Subtitle 3">
            <a:extLst>
              <a:ext uri="{FF2B5EF4-FFF2-40B4-BE49-F238E27FC236}">
                <a16:creationId xmlns:a16="http://schemas.microsoft.com/office/drawing/2014/main" id="{3593BBAD-CD2F-884A-B6AA-AECB1CCC8CA6}"/>
              </a:ext>
            </a:extLst>
          </p:cNvPr>
          <p:cNvSpPr>
            <a:spLocks noGrp="1"/>
          </p:cNvSpPr>
          <p:nvPr>
            <p:ph type="subTitle" idx="1"/>
          </p:nvPr>
        </p:nvSpPr>
        <p:spPr>
          <a:xfrm>
            <a:off x="420670" y="1275254"/>
            <a:ext cx="8328075" cy="621170"/>
          </a:xfrm>
        </p:spPr>
        <p:txBody>
          <a:bodyPr/>
          <a:lstStyle/>
          <a:p>
            <a:r>
              <a:rPr lang="en-GB" sz="1800" b="1" dirty="0">
                <a:latin typeface="Franklin Gothic Book" panose="020B0503020102020204" pitchFamily="34" charset="0"/>
              </a:rPr>
              <a:t>Reporting means presenting the data and analysis, compiled during the monitoring, to stakeholders for information or knowledge-sharing </a:t>
            </a:r>
          </a:p>
          <a:p>
            <a:endParaRPr lang="en-US" dirty="0"/>
          </a:p>
        </p:txBody>
      </p:sp>
      <p:sp>
        <p:nvSpPr>
          <p:cNvPr id="9" name="Picture Placeholder 8">
            <a:extLst>
              <a:ext uri="{FF2B5EF4-FFF2-40B4-BE49-F238E27FC236}">
                <a16:creationId xmlns:a16="http://schemas.microsoft.com/office/drawing/2014/main" id="{6C0BB568-3BA0-A64E-86E3-1F073885276D}"/>
              </a:ext>
            </a:extLst>
          </p:cNvPr>
          <p:cNvSpPr>
            <a:spLocks noGrp="1"/>
          </p:cNvSpPr>
          <p:nvPr>
            <p:ph type="pic" sz="quarter" idx="18"/>
          </p:nvPr>
        </p:nvSpPr>
        <p:spPr>
          <a:xfrm>
            <a:off x="9475304" y="6520344"/>
            <a:ext cx="2716696" cy="334903"/>
          </a:xfrm>
        </p:spPr>
      </p:sp>
      <p:sp>
        <p:nvSpPr>
          <p:cNvPr id="11" name="Picture Placeholder 10">
            <a:extLst>
              <a:ext uri="{FF2B5EF4-FFF2-40B4-BE49-F238E27FC236}">
                <a16:creationId xmlns:a16="http://schemas.microsoft.com/office/drawing/2014/main" id="{EE3427C4-44F3-3040-9864-732B4520D049}"/>
              </a:ext>
            </a:extLst>
          </p:cNvPr>
          <p:cNvSpPr>
            <a:spLocks noGrp="1"/>
          </p:cNvSpPr>
          <p:nvPr>
            <p:ph type="pic" sz="quarter" idx="20"/>
          </p:nvPr>
        </p:nvSpPr>
        <p:spPr/>
      </p:sp>
      <p:sp>
        <p:nvSpPr>
          <p:cNvPr id="12" name="Text Placeholder 11">
            <a:extLst>
              <a:ext uri="{FF2B5EF4-FFF2-40B4-BE49-F238E27FC236}">
                <a16:creationId xmlns:a16="http://schemas.microsoft.com/office/drawing/2014/main" id="{BDD7899F-C737-6242-8A75-5A3A0D1E9526}"/>
              </a:ext>
            </a:extLst>
          </p:cNvPr>
          <p:cNvSpPr>
            <a:spLocks noGrp="1"/>
          </p:cNvSpPr>
          <p:nvPr>
            <p:ph type="body" sz="quarter" idx="21"/>
          </p:nvPr>
        </p:nvSpPr>
        <p:spPr/>
        <p:txBody>
          <a:bodyPr/>
          <a:lstStyle/>
          <a:p>
            <a:r>
              <a:rPr lang="en-US" dirty="0"/>
              <a:t>43</a:t>
            </a:r>
          </a:p>
        </p:txBody>
      </p:sp>
      <p:sp>
        <p:nvSpPr>
          <p:cNvPr id="13" name="Rectangle 12">
            <a:extLst>
              <a:ext uri="{FF2B5EF4-FFF2-40B4-BE49-F238E27FC236}">
                <a16:creationId xmlns:a16="http://schemas.microsoft.com/office/drawing/2014/main" id="{132AAA7C-7378-6F43-8132-079B63285127}"/>
              </a:ext>
            </a:extLst>
          </p:cNvPr>
          <p:cNvSpPr/>
          <p:nvPr/>
        </p:nvSpPr>
        <p:spPr>
          <a:xfrm>
            <a:off x="420670" y="2101493"/>
            <a:ext cx="6096000" cy="3416320"/>
          </a:xfrm>
          <a:prstGeom prst="rect">
            <a:avLst/>
          </a:prstGeom>
        </p:spPr>
        <p:txBody>
          <a:bodyPr>
            <a:spAutoFit/>
          </a:bodyPr>
          <a:lstStyle/>
          <a:p>
            <a:r>
              <a:rPr lang="en-GB" dirty="0">
                <a:latin typeface="Franklin Gothic Book" panose="020B0503020102020204" pitchFamily="34" charset="0"/>
              </a:rPr>
              <a:t>The purpose of the reporting can be different depending on the target audience. </a:t>
            </a:r>
          </a:p>
          <a:p>
            <a:endParaRPr lang="en-GB" dirty="0">
              <a:latin typeface="Franklin Gothic Book" panose="020B0503020102020204" pitchFamily="34" charset="0"/>
            </a:endParaRPr>
          </a:p>
          <a:p>
            <a:r>
              <a:rPr lang="en-GB" dirty="0">
                <a:latin typeface="Franklin Gothic Book" panose="020B0503020102020204" pitchFamily="34" charset="0"/>
              </a:rPr>
              <a:t>Reporting can be pre-determined under a reporting plan detailing the structure and procedures. The plan should include in what format data should be reported, to whom, at what intervals and for what purpose. </a:t>
            </a:r>
          </a:p>
          <a:p>
            <a:endParaRPr lang="en-GB" dirty="0">
              <a:latin typeface="Franklin Gothic Book" panose="020B0503020102020204" pitchFamily="34" charset="0"/>
            </a:endParaRPr>
          </a:p>
          <a:p>
            <a:r>
              <a:rPr lang="en-GB" dirty="0">
                <a:latin typeface="Franklin Gothic Book" panose="020B0503020102020204" pitchFamily="34" charset="0"/>
              </a:rPr>
              <a:t>The content or form of the reporting can vary. It can include reports on CAP implementation, regular (quarterly/biannual/annual) monitoring reports on results or live dashboard format for some components. </a:t>
            </a:r>
          </a:p>
        </p:txBody>
      </p:sp>
      <p:sp>
        <p:nvSpPr>
          <p:cNvPr id="14" name="Rounded Rectangular Callout 13">
            <a:extLst>
              <a:ext uri="{FF2B5EF4-FFF2-40B4-BE49-F238E27FC236}">
                <a16:creationId xmlns:a16="http://schemas.microsoft.com/office/drawing/2014/main" id="{DB0855C9-DB69-1B41-9DFE-C55A0835D5F5}"/>
              </a:ext>
            </a:extLst>
          </p:cNvPr>
          <p:cNvSpPr/>
          <p:nvPr/>
        </p:nvSpPr>
        <p:spPr>
          <a:xfrm>
            <a:off x="9011653" y="582771"/>
            <a:ext cx="2510924" cy="2362862"/>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feel free to use a reporting example from your city. </a:t>
            </a:r>
          </a:p>
          <a:p>
            <a:pPr algn="ctr"/>
            <a:endParaRPr lang="en-US" sz="1600" dirty="0">
              <a:latin typeface="Franklin Gothic Book" panose="020B0503020102020204" pitchFamily="34" charset="0"/>
            </a:endParaRPr>
          </a:p>
          <a:p>
            <a:pPr algn="ctr"/>
            <a:r>
              <a:rPr lang="en-US" sz="1600" dirty="0">
                <a:latin typeface="Franklin Gothic Book" panose="020B0503020102020204" pitchFamily="34" charset="0"/>
              </a:rPr>
              <a:t>Make sure you draw the line with the outcomes of the ‘stakeholder mapping’ activity</a:t>
            </a:r>
          </a:p>
        </p:txBody>
      </p:sp>
      <p:sp>
        <p:nvSpPr>
          <p:cNvPr id="16" name="Text Placeholder 4">
            <a:extLst>
              <a:ext uri="{FF2B5EF4-FFF2-40B4-BE49-F238E27FC236}">
                <a16:creationId xmlns:a16="http://schemas.microsoft.com/office/drawing/2014/main" id="{3D18220D-E853-C64C-9777-A18B05A93BF3}"/>
              </a:ext>
            </a:extLst>
          </p:cNvPr>
          <p:cNvSpPr>
            <a:spLocks noGrp="1"/>
          </p:cNvSpPr>
          <p:nvPr>
            <p:ph type="body" sz="quarter" idx="19"/>
          </p:nvPr>
        </p:nvSpPr>
        <p:spPr>
          <a:xfrm>
            <a:off x="10008433" y="6570628"/>
            <a:ext cx="1970645" cy="234334"/>
          </a:xfrm>
        </p:spPr>
        <p:txBody>
          <a:bodyPr/>
          <a:lstStyle/>
          <a:p>
            <a:r>
              <a:rPr lang="en-US" dirty="0"/>
              <a:t>www.c40knowledgehub.org</a:t>
            </a:r>
          </a:p>
        </p:txBody>
      </p:sp>
    </p:spTree>
    <p:extLst>
      <p:ext uri="{BB962C8B-B14F-4D97-AF65-F5344CB8AC3E}">
        <p14:creationId xmlns:p14="http://schemas.microsoft.com/office/powerpoint/2010/main" val="29989559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B624D1-D317-F847-A78C-89F524BE1D38}"/>
              </a:ext>
            </a:extLst>
          </p:cNvPr>
          <p:cNvSpPr>
            <a:spLocks noGrp="1"/>
          </p:cNvSpPr>
          <p:nvPr>
            <p:ph type="ctrTitle"/>
          </p:nvPr>
        </p:nvSpPr>
        <p:spPr>
          <a:xfrm>
            <a:off x="300260" y="355542"/>
            <a:ext cx="7897594" cy="677397"/>
          </a:xfrm>
        </p:spPr>
        <p:txBody>
          <a:bodyPr anchor="t"/>
          <a:lstStyle/>
          <a:p>
            <a:r>
              <a:rPr lang="en-US" b="0" dirty="0"/>
              <a:t>Reporting timelines and platform</a:t>
            </a:r>
          </a:p>
        </p:txBody>
      </p:sp>
      <p:sp>
        <p:nvSpPr>
          <p:cNvPr id="9" name="Picture Placeholder 8">
            <a:extLst>
              <a:ext uri="{FF2B5EF4-FFF2-40B4-BE49-F238E27FC236}">
                <a16:creationId xmlns:a16="http://schemas.microsoft.com/office/drawing/2014/main" id="{40593B39-82D6-C44A-82B2-9C87517D2A20}"/>
              </a:ext>
            </a:extLst>
          </p:cNvPr>
          <p:cNvSpPr>
            <a:spLocks noGrp="1"/>
          </p:cNvSpPr>
          <p:nvPr>
            <p:ph type="pic" sz="quarter" idx="18"/>
          </p:nvPr>
        </p:nvSpPr>
        <p:spPr>
          <a:xfrm>
            <a:off x="9501808" y="6520344"/>
            <a:ext cx="2690191" cy="334903"/>
          </a:xfrm>
        </p:spPr>
      </p:sp>
      <p:sp>
        <p:nvSpPr>
          <p:cNvPr id="11" name="Picture Placeholder 10">
            <a:extLst>
              <a:ext uri="{FF2B5EF4-FFF2-40B4-BE49-F238E27FC236}">
                <a16:creationId xmlns:a16="http://schemas.microsoft.com/office/drawing/2014/main" id="{64940E9D-BB24-E249-A12D-70041D9960A3}"/>
              </a:ext>
            </a:extLst>
          </p:cNvPr>
          <p:cNvSpPr>
            <a:spLocks noGrp="1"/>
          </p:cNvSpPr>
          <p:nvPr>
            <p:ph type="pic" sz="quarter" idx="20"/>
          </p:nvPr>
        </p:nvSpPr>
        <p:spPr/>
      </p:sp>
      <p:sp>
        <p:nvSpPr>
          <p:cNvPr id="12" name="Text Placeholder 11">
            <a:extLst>
              <a:ext uri="{FF2B5EF4-FFF2-40B4-BE49-F238E27FC236}">
                <a16:creationId xmlns:a16="http://schemas.microsoft.com/office/drawing/2014/main" id="{5C65E845-5ADB-854D-B3D7-50CF4722FECF}"/>
              </a:ext>
            </a:extLst>
          </p:cNvPr>
          <p:cNvSpPr>
            <a:spLocks noGrp="1"/>
          </p:cNvSpPr>
          <p:nvPr>
            <p:ph type="body" sz="quarter" idx="21"/>
          </p:nvPr>
        </p:nvSpPr>
        <p:spPr/>
        <p:txBody>
          <a:bodyPr/>
          <a:lstStyle/>
          <a:p>
            <a:r>
              <a:rPr lang="en-US" dirty="0"/>
              <a:t>44</a:t>
            </a:r>
          </a:p>
        </p:txBody>
      </p:sp>
      <p:sp>
        <p:nvSpPr>
          <p:cNvPr id="39" name="Rectangle 38">
            <a:extLst>
              <a:ext uri="{FF2B5EF4-FFF2-40B4-BE49-F238E27FC236}">
                <a16:creationId xmlns:a16="http://schemas.microsoft.com/office/drawing/2014/main" id="{833EA5D5-50B3-7648-BCE3-829EDD193E56}"/>
              </a:ext>
            </a:extLst>
          </p:cNvPr>
          <p:cNvSpPr/>
          <p:nvPr/>
        </p:nvSpPr>
        <p:spPr>
          <a:xfrm>
            <a:off x="420006" y="1239641"/>
            <a:ext cx="8448485" cy="3970318"/>
          </a:xfrm>
          <a:prstGeom prst="rect">
            <a:avLst/>
          </a:prstGeom>
        </p:spPr>
        <p:txBody>
          <a:bodyPr wrap="square">
            <a:spAutoFit/>
          </a:bodyPr>
          <a:lstStyle/>
          <a:p>
            <a:pPr marL="285750" indent="-285750">
              <a:buClr>
                <a:srgbClr val="09CF62"/>
              </a:buClr>
              <a:buFont typeface="Wingdings" pitchFamily="2" charset="2"/>
              <a:buChar char="§"/>
            </a:pPr>
            <a:r>
              <a:rPr lang="en-GB" dirty="0">
                <a:latin typeface="Franklin Gothic Book" panose="020B0503020102020204" pitchFamily="34" charset="0"/>
              </a:rPr>
              <a:t>The real value of MER emerges over time, when targets have been tracked over a number of years. Performance may be measured against baselines or compared with ‘Business as Usual’ scenarios: the scenario for when no action is taken. It is therefore ideal to establish and maintain a robust data reporting plan, in order to maximise the benefits of keeping historical datasets. </a:t>
            </a:r>
          </a:p>
          <a:p>
            <a:endParaRPr lang="en-GB" dirty="0">
              <a:latin typeface="Franklin Gothic Book" panose="020B0503020102020204" pitchFamily="34" charset="0"/>
            </a:endParaRPr>
          </a:p>
          <a:p>
            <a:pPr marL="285750" indent="-285750">
              <a:buClr>
                <a:srgbClr val="09CF62"/>
              </a:buClr>
              <a:buFont typeface="Wingdings" pitchFamily="2" charset="2"/>
              <a:buChar char="§"/>
            </a:pPr>
            <a:r>
              <a:rPr lang="es-US" dirty="0">
                <a:latin typeface="Franklin Gothic Book" panose="020B0503020102020204" pitchFamily="34" charset="0"/>
              </a:rPr>
              <a:t>The graphic below shows the typical communications needs of different stakeholders.</a:t>
            </a:r>
          </a:p>
          <a:p>
            <a:endParaRPr lang="es-US" dirty="0">
              <a:latin typeface="Franklin Gothic Book" panose="020B0503020102020204" pitchFamily="34" charset="0"/>
            </a:endParaRPr>
          </a:p>
          <a:p>
            <a:pPr marL="285750" indent="-285750">
              <a:buClr>
                <a:srgbClr val="09CF62"/>
              </a:buClr>
              <a:buFont typeface="Wingdings" pitchFamily="2" charset="2"/>
              <a:buChar char="§"/>
            </a:pPr>
            <a:r>
              <a:rPr lang="es-US" dirty="0">
                <a:latin typeface="Franklin Gothic Book" panose="020B0503020102020204" pitchFamily="34" charset="0"/>
              </a:rPr>
              <a:t>Reported information should include monitoring results. Tools and templates can be created to optimise the reporting process and structure its content. The format is then pre-defined for subsequent reports. Page 5 of the C40 City Climate Action Planning MER Indicator Matrix User Guide gives an example of such a reporting tool.</a:t>
            </a:r>
            <a:endParaRPr lang="en-GB" dirty="0">
              <a:latin typeface="Franklin Gothic Book" panose="020B0503020102020204" pitchFamily="34" charset="0"/>
            </a:endParaRPr>
          </a:p>
        </p:txBody>
      </p:sp>
      <p:sp>
        <p:nvSpPr>
          <p:cNvPr id="38" name="Rounded Rectangular Callout 13">
            <a:extLst>
              <a:ext uri="{FF2B5EF4-FFF2-40B4-BE49-F238E27FC236}">
                <a16:creationId xmlns:a16="http://schemas.microsoft.com/office/drawing/2014/main" id="{32A6E926-2197-524C-BE55-1A13E419738F}"/>
              </a:ext>
            </a:extLst>
          </p:cNvPr>
          <p:cNvSpPr/>
          <p:nvPr/>
        </p:nvSpPr>
        <p:spPr>
          <a:xfrm>
            <a:off x="9019374" y="583900"/>
            <a:ext cx="2923809" cy="2362862"/>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refer to the </a:t>
            </a:r>
            <a:r>
              <a:rPr lang="en-US" sz="1600" dirty="0">
                <a:solidFill>
                  <a:schemeClr val="bg1"/>
                </a:solidFill>
                <a:latin typeface="Franklin Gothic Book" panose="020B0503020102020204" pitchFamily="34" charset="0"/>
              </a:rPr>
              <a:t>C40 Climate Change Adaptation Monitoring, Evaluation and Reporting Framework </a:t>
            </a:r>
            <a:r>
              <a:rPr lang="en-US" sz="1600" dirty="0">
                <a:latin typeface="Franklin Gothic Book" panose="020B0503020102020204" pitchFamily="34" charset="0"/>
              </a:rPr>
              <a:t>and the ‘Measuring progress section’ in the Adaptation Masterclass materials. </a:t>
            </a:r>
          </a:p>
        </p:txBody>
      </p:sp>
      <p:sp>
        <p:nvSpPr>
          <p:cNvPr id="13" name="Text Placeholder 4">
            <a:extLst>
              <a:ext uri="{FF2B5EF4-FFF2-40B4-BE49-F238E27FC236}">
                <a16:creationId xmlns:a16="http://schemas.microsoft.com/office/drawing/2014/main" id="{838D3902-E884-F040-8932-FBC2F2EB2D50}"/>
              </a:ext>
            </a:extLst>
          </p:cNvPr>
          <p:cNvSpPr>
            <a:spLocks noGrp="1"/>
          </p:cNvSpPr>
          <p:nvPr>
            <p:ph type="body" sz="quarter" idx="19"/>
          </p:nvPr>
        </p:nvSpPr>
        <p:spPr>
          <a:xfrm>
            <a:off x="9904681" y="6559926"/>
            <a:ext cx="2210778" cy="232591"/>
          </a:xfrm>
        </p:spPr>
        <p:txBody>
          <a:bodyPr/>
          <a:lstStyle/>
          <a:p>
            <a:r>
              <a:rPr lang="en-US" dirty="0"/>
              <a:t>www.c40knowledgehub.org</a:t>
            </a:r>
          </a:p>
        </p:txBody>
      </p:sp>
    </p:spTree>
    <p:extLst>
      <p:ext uri="{BB962C8B-B14F-4D97-AF65-F5344CB8AC3E}">
        <p14:creationId xmlns:p14="http://schemas.microsoft.com/office/powerpoint/2010/main" val="10396967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B624D1-D317-F847-A78C-89F524BE1D38}"/>
              </a:ext>
            </a:extLst>
          </p:cNvPr>
          <p:cNvSpPr>
            <a:spLocks noGrp="1"/>
          </p:cNvSpPr>
          <p:nvPr>
            <p:ph type="ctrTitle"/>
          </p:nvPr>
        </p:nvSpPr>
        <p:spPr>
          <a:xfrm>
            <a:off x="300259" y="366426"/>
            <a:ext cx="8941711" cy="677397"/>
          </a:xfrm>
        </p:spPr>
        <p:txBody>
          <a:bodyPr anchor="t">
            <a:noAutofit/>
          </a:bodyPr>
          <a:lstStyle/>
          <a:p>
            <a:r>
              <a:rPr lang="en-US" b="0" dirty="0"/>
              <a:t>Reporting timelines and platform (cont.)</a:t>
            </a:r>
          </a:p>
        </p:txBody>
      </p:sp>
      <p:sp>
        <p:nvSpPr>
          <p:cNvPr id="9" name="Picture Placeholder 8">
            <a:extLst>
              <a:ext uri="{FF2B5EF4-FFF2-40B4-BE49-F238E27FC236}">
                <a16:creationId xmlns:a16="http://schemas.microsoft.com/office/drawing/2014/main" id="{40593B39-82D6-C44A-82B2-9C87517D2A20}"/>
              </a:ext>
            </a:extLst>
          </p:cNvPr>
          <p:cNvSpPr>
            <a:spLocks noGrp="1"/>
          </p:cNvSpPr>
          <p:nvPr>
            <p:ph type="pic" sz="quarter" idx="18"/>
          </p:nvPr>
        </p:nvSpPr>
        <p:spPr>
          <a:xfrm>
            <a:off x="9501808" y="6520344"/>
            <a:ext cx="2690191" cy="334903"/>
          </a:xfrm>
        </p:spPr>
      </p:sp>
      <p:sp>
        <p:nvSpPr>
          <p:cNvPr id="11" name="Picture Placeholder 10">
            <a:extLst>
              <a:ext uri="{FF2B5EF4-FFF2-40B4-BE49-F238E27FC236}">
                <a16:creationId xmlns:a16="http://schemas.microsoft.com/office/drawing/2014/main" id="{64940E9D-BB24-E249-A12D-70041D9960A3}"/>
              </a:ext>
            </a:extLst>
          </p:cNvPr>
          <p:cNvSpPr>
            <a:spLocks noGrp="1"/>
          </p:cNvSpPr>
          <p:nvPr>
            <p:ph type="pic" sz="quarter" idx="20"/>
          </p:nvPr>
        </p:nvSpPr>
        <p:spPr/>
      </p:sp>
      <p:sp>
        <p:nvSpPr>
          <p:cNvPr id="12" name="Text Placeholder 11">
            <a:extLst>
              <a:ext uri="{FF2B5EF4-FFF2-40B4-BE49-F238E27FC236}">
                <a16:creationId xmlns:a16="http://schemas.microsoft.com/office/drawing/2014/main" id="{5C65E845-5ADB-854D-B3D7-50CF4722FECF}"/>
              </a:ext>
            </a:extLst>
          </p:cNvPr>
          <p:cNvSpPr>
            <a:spLocks noGrp="1"/>
          </p:cNvSpPr>
          <p:nvPr>
            <p:ph type="body" sz="quarter" idx="21"/>
          </p:nvPr>
        </p:nvSpPr>
        <p:spPr/>
        <p:txBody>
          <a:bodyPr/>
          <a:lstStyle/>
          <a:p>
            <a:r>
              <a:rPr lang="en-US" dirty="0"/>
              <a:t>45</a:t>
            </a:r>
          </a:p>
        </p:txBody>
      </p:sp>
      <p:grpSp>
        <p:nvGrpSpPr>
          <p:cNvPr id="13" name="Group 12">
            <a:extLst>
              <a:ext uri="{FF2B5EF4-FFF2-40B4-BE49-F238E27FC236}">
                <a16:creationId xmlns:a16="http://schemas.microsoft.com/office/drawing/2014/main" id="{DF033C02-49E8-D042-BA26-54066429B37C}"/>
              </a:ext>
            </a:extLst>
          </p:cNvPr>
          <p:cNvGrpSpPr/>
          <p:nvPr/>
        </p:nvGrpSpPr>
        <p:grpSpPr>
          <a:xfrm>
            <a:off x="700310" y="1320851"/>
            <a:ext cx="10522223" cy="5098712"/>
            <a:chOff x="1457960" y="514078"/>
            <a:chExt cx="10129520" cy="4227693"/>
          </a:xfrm>
        </p:grpSpPr>
        <p:sp>
          <p:nvSpPr>
            <p:cNvPr id="14" name="Rectangle 13">
              <a:extLst>
                <a:ext uri="{FF2B5EF4-FFF2-40B4-BE49-F238E27FC236}">
                  <a16:creationId xmlns:a16="http://schemas.microsoft.com/office/drawing/2014/main" id="{AE244155-E3A3-BE4E-B52D-E1A0FB215F06}"/>
                </a:ext>
              </a:extLst>
            </p:cNvPr>
            <p:cNvSpPr/>
            <p:nvPr/>
          </p:nvSpPr>
          <p:spPr>
            <a:xfrm>
              <a:off x="1457960" y="3742002"/>
              <a:ext cx="10127448" cy="999769"/>
            </a:xfrm>
            <a:prstGeom prst="rect">
              <a:avLst/>
            </a:prstGeom>
            <a:solidFill>
              <a:srgbClr val="42536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72000" tIns="72000" rIns="72000" bIns="72000" numCol="1" spcCol="0" rtlCol="0" fromWordArt="0" anchor="ctr"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err="1"/>
            </a:p>
          </p:txBody>
        </p:sp>
        <p:sp>
          <p:nvSpPr>
            <p:cNvPr id="15" name="TextBox 19">
              <a:extLst>
                <a:ext uri="{FF2B5EF4-FFF2-40B4-BE49-F238E27FC236}">
                  <a16:creationId xmlns:a16="http://schemas.microsoft.com/office/drawing/2014/main" id="{5289F628-C069-6241-87D0-4B89D2629FDB}"/>
                </a:ext>
              </a:extLst>
            </p:cNvPr>
            <p:cNvSpPr txBox="1"/>
            <p:nvPr/>
          </p:nvSpPr>
          <p:spPr>
            <a:xfrm>
              <a:off x="1507167" y="4044736"/>
              <a:ext cx="2560145" cy="646331"/>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solidFill>
                    <a:schemeClr val="bg1"/>
                  </a:solidFill>
                </a:rPr>
                <a:t>Executive summaries</a:t>
              </a:r>
            </a:p>
            <a:p>
              <a:pPr marL="171450" indent="-171450">
                <a:buFont typeface="System Font Regular"/>
                <a:buChar char="-"/>
              </a:pPr>
              <a:r>
                <a:rPr lang="en-US" sz="1400" dirty="0">
                  <a:solidFill>
                    <a:schemeClr val="bg1"/>
                  </a:solidFill>
                </a:rPr>
                <a:t>Numbers</a:t>
              </a:r>
            </a:p>
            <a:p>
              <a:pPr marL="171450" indent="-171450">
                <a:buFont typeface="System Font Regular"/>
                <a:buChar char="-"/>
              </a:pPr>
              <a:r>
                <a:rPr lang="en-US" sz="1400" dirty="0">
                  <a:solidFill>
                    <a:schemeClr val="bg1"/>
                  </a:solidFill>
                </a:rPr>
                <a:t>Graphs/ data</a:t>
              </a:r>
            </a:p>
          </p:txBody>
        </p:sp>
        <p:sp>
          <p:nvSpPr>
            <p:cNvPr id="16" name="TextBox 20">
              <a:extLst>
                <a:ext uri="{FF2B5EF4-FFF2-40B4-BE49-F238E27FC236}">
                  <a16:creationId xmlns:a16="http://schemas.microsoft.com/office/drawing/2014/main" id="{451AC889-766C-9A4D-A723-5E9D83DEF23F}"/>
                </a:ext>
              </a:extLst>
            </p:cNvPr>
            <p:cNvSpPr txBox="1"/>
            <p:nvPr/>
          </p:nvSpPr>
          <p:spPr>
            <a:xfrm>
              <a:off x="4129258" y="4042503"/>
              <a:ext cx="1989394" cy="368059"/>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GB" sz="1400" dirty="0">
                  <a:solidFill>
                    <a:schemeClr val="bg1"/>
                  </a:solidFill>
                </a:rPr>
                <a:t>Numbers</a:t>
              </a:r>
            </a:p>
            <a:p>
              <a:pPr marL="171450" indent="-171450">
                <a:buFont typeface="System Font Regular"/>
                <a:buChar char="-"/>
              </a:pPr>
              <a:r>
                <a:rPr lang="en-GB" sz="1400" dirty="0">
                  <a:solidFill>
                    <a:schemeClr val="bg1"/>
                  </a:solidFill>
                </a:rPr>
                <a:t>Location</a:t>
              </a:r>
            </a:p>
            <a:p>
              <a:pPr marL="171450" indent="-171450">
                <a:buFont typeface="System Font Regular"/>
                <a:buChar char="-"/>
              </a:pPr>
              <a:r>
                <a:rPr lang="en-GB" sz="1400" dirty="0">
                  <a:solidFill>
                    <a:schemeClr val="bg1"/>
                  </a:solidFill>
                </a:rPr>
                <a:t>Benefits</a:t>
              </a:r>
            </a:p>
          </p:txBody>
        </p:sp>
        <p:sp>
          <p:nvSpPr>
            <p:cNvPr id="17" name="TextBox 21">
              <a:extLst>
                <a:ext uri="{FF2B5EF4-FFF2-40B4-BE49-F238E27FC236}">
                  <a16:creationId xmlns:a16="http://schemas.microsoft.com/office/drawing/2014/main" id="{041A5A76-660B-B444-BE58-45A993CFE512}"/>
                </a:ext>
              </a:extLst>
            </p:cNvPr>
            <p:cNvSpPr txBox="1"/>
            <p:nvPr/>
          </p:nvSpPr>
          <p:spPr>
            <a:xfrm>
              <a:off x="6910143" y="4074114"/>
              <a:ext cx="1504024" cy="245372"/>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solidFill>
                    <a:schemeClr val="bg1"/>
                  </a:solidFill>
                </a:rPr>
                <a:t>Social media</a:t>
              </a:r>
            </a:p>
            <a:p>
              <a:pPr marL="171450" indent="-171450">
                <a:buFont typeface="System Font Regular"/>
                <a:buChar char="-"/>
              </a:pPr>
              <a:r>
                <a:rPr lang="en-US" sz="1400" dirty="0">
                  <a:solidFill>
                    <a:schemeClr val="bg1"/>
                  </a:solidFill>
                </a:rPr>
                <a:t>Infographics</a:t>
              </a:r>
            </a:p>
          </p:txBody>
        </p:sp>
        <p:sp>
          <p:nvSpPr>
            <p:cNvPr id="18" name="TextBox 22">
              <a:extLst>
                <a:ext uri="{FF2B5EF4-FFF2-40B4-BE49-F238E27FC236}">
                  <a16:creationId xmlns:a16="http://schemas.microsoft.com/office/drawing/2014/main" id="{6EB3BAE2-7ED0-C941-8295-DFF4E03AD821}"/>
                </a:ext>
              </a:extLst>
            </p:cNvPr>
            <p:cNvSpPr txBox="1"/>
            <p:nvPr/>
          </p:nvSpPr>
          <p:spPr>
            <a:xfrm>
              <a:off x="4718722" y="3757509"/>
              <a:ext cx="3764304" cy="246221"/>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i="1" dirty="0">
                  <a:solidFill>
                    <a:schemeClr val="bg1"/>
                  </a:solidFill>
                </a:rPr>
                <a:t>How would you communicate to them?</a:t>
              </a:r>
            </a:p>
          </p:txBody>
        </p:sp>
        <p:sp>
          <p:nvSpPr>
            <p:cNvPr id="19" name="Rectangle 18">
              <a:extLst>
                <a:ext uri="{FF2B5EF4-FFF2-40B4-BE49-F238E27FC236}">
                  <a16:creationId xmlns:a16="http://schemas.microsoft.com/office/drawing/2014/main" id="{B6BC2BC7-AB1B-C846-9FD4-C838D184818A}"/>
                </a:ext>
              </a:extLst>
            </p:cNvPr>
            <p:cNvSpPr/>
            <p:nvPr/>
          </p:nvSpPr>
          <p:spPr>
            <a:xfrm>
              <a:off x="1460030" y="2422597"/>
              <a:ext cx="10127449" cy="1218723"/>
            </a:xfrm>
            <a:prstGeom prst="rect">
              <a:avLst/>
            </a:prstGeom>
            <a:solidFill>
              <a:srgbClr val="FFC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72000" tIns="72000" rIns="72000" bIns="72000" numCol="1" spcCol="0" rtlCol="0" fromWordArt="0" anchor="ctr"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err="1"/>
            </a:p>
          </p:txBody>
        </p:sp>
        <p:sp>
          <p:nvSpPr>
            <p:cNvPr id="20" name="TextBox 15">
              <a:extLst>
                <a:ext uri="{FF2B5EF4-FFF2-40B4-BE49-F238E27FC236}">
                  <a16:creationId xmlns:a16="http://schemas.microsoft.com/office/drawing/2014/main" id="{FC13B567-2C87-2B42-BA17-B062509B3434}"/>
                </a:ext>
              </a:extLst>
            </p:cNvPr>
            <p:cNvSpPr txBox="1"/>
            <p:nvPr/>
          </p:nvSpPr>
          <p:spPr>
            <a:xfrm>
              <a:off x="1513980" y="2888402"/>
              <a:ext cx="2708739" cy="646331"/>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t>Show political achievements</a:t>
              </a:r>
            </a:p>
            <a:p>
              <a:pPr marL="171450" indent="-171450">
                <a:buFont typeface="System Font Regular"/>
                <a:buChar char="-"/>
              </a:pPr>
              <a:r>
                <a:rPr lang="en-US" sz="1400" dirty="0"/>
                <a:t>Make decisions, planning</a:t>
              </a:r>
            </a:p>
            <a:p>
              <a:pPr marL="171450" indent="-171450">
                <a:buFont typeface="System Font Regular"/>
                <a:buChar char="-"/>
              </a:pPr>
              <a:r>
                <a:rPr lang="en-US" sz="1400" dirty="0"/>
                <a:t>Make the case for action</a:t>
              </a:r>
            </a:p>
          </p:txBody>
        </p:sp>
        <p:sp>
          <p:nvSpPr>
            <p:cNvPr id="21" name="TextBox 16">
              <a:extLst>
                <a:ext uri="{FF2B5EF4-FFF2-40B4-BE49-F238E27FC236}">
                  <a16:creationId xmlns:a16="http://schemas.microsoft.com/office/drawing/2014/main" id="{192A3641-BA78-504D-B63E-B110DAF88F85}"/>
                </a:ext>
              </a:extLst>
            </p:cNvPr>
            <p:cNvSpPr txBox="1"/>
            <p:nvPr/>
          </p:nvSpPr>
          <p:spPr>
            <a:xfrm>
              <a:off x="4008871" y="2864803"/>
              <a:ext cx="2198360" cy="646331"/>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t>Resource allocation</a:t>
              </a:r>
            </a:p>
            <a:p>
              <a:pPr marL="171450" indent="-171450">
                <a:buFont typeface="System Font Regular"/>
                <a:buChar char="-"/>
              </a:pPr>
              <a:r>
                <a:rPr lang="en-US" sz="1400" dirty="0"/>
                <a:t>Accountability</a:t>
              </a:r>
            </a:p>
            <a:p>
              <a:pPr marL="171450" indent="-171450">
                <a:buFont typeface="System Font Regular"/>
                <a:buChar char="-"/>
              </a:pPr>
              <a:r>
                <a:rPr lang="en-US" sz="1400" dirty="0"/>
                <a:t>Reporting indicators</a:t>
              </a:r>
            </a:p>
          </p:txBody>
        </p:sp>
        <p:sp>
          <p:nvSpPr>
            <p:cNvPr id="22" name="TextBox 17">
              <a:extLst>
                <a:ext uri="{FF2B5EF4-FFF2-40B4-BE49-F238E27FC236}">
                  <a16:creationId xmlns:a16="http://schemas.microsoft.com/office/drawing/2014/main" id="{D73CF7F9-3E2A-F142-B01E-149A6D926F69}"/>
                </a:ext>
              </a:extLst>
            </p:cNvPr>
            <p:cNvSpPr txBox="1"/>
            <p:nvPr/>
          </p:nvSpPr>
          <p:spPr>
            <a:xfrm>
              <a:off x="6828942" y="2888402"/>
              <a:ext cx="2350437" cy="430887"/>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t>Awareness and education</a:t>
              </a:r>
            </a:p>
            <a:p>
              <a:pPr marL="171450" indent="-171450">
                <a:buFont typeface="System Font Regular"/>
                <a:buChar char="-"/>
              </a:pPr>
              <a:r>
                <a:rPr lang="en-US" sz="1400" dirty="0"/>
                <a:t>Accountability</a:t>
              </a:r>
            </a:p>
          </p:txBody>
        </p:sp>
        <p:sp>
          <p:nvSpPr>
            <p:cNvPr id="23" name="TextBox 18">
              <a:extLst>
                <a:ext uri="{FF2B5EF4-FFF2-40B4-BE49-F238E27FC236}">
                  <a16:creationId xmlns:a16="http://schemas.microsoft.com/office/drawing/2014/main" id="{CCCFBF24-F33F-9A4A-8087-CF8CCD2DA21C}"/>
                </a:ext>
              </a:extLst>
            </p:cNvPr>
            <p:cNvSpPr txBox="1"/>
            <p:nvPr/>
          </p:nvSpPr>
          <p:spPr>
            <a:xfrm>
              <a:off x="5055190" y="2512849"/>
              <a:ext cx="2906841" cy="246221"/>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b="1" i="1" dirty="0"/>
                <a:t>Why do they need to know this?</a:t>
              </a:r>
            </a:p>
          </p:txBody>
        </p:sp>
        <p:sp>
          <p:nvSpPr>
            <p:cNvPr id="24" name="Triangle 9">
              <a:extLst>
                <a:ext uri="{FF2B5EF4-FFF2-40B4-BE49-F238E27FC236}">
                  <a16:creationId xmlns:a16="http://schemas.microsoft.com/office/drawing/2014/main" id="{8E8EB33E-B407-8249-9E83-2FA2157BC3C6}"/>
                </a:ext>
              </a:extLst>
            </p:cNvPr>
            <p:cNvSpPr/>
            <p:nvPr/>
          </p:nvSpPr>
          <p:spPr>
            <a:xfrm rot="10800000">
              <a:off x="10033425" y="3639528"/>
              <a:ext cx="1115538" cy="382382"/>
            </a:xfrm>
            <a:prstGeom prst="triangle">
              <a:avLst>
                <a:gd name="adj" fmla="val 48592"/>
              </a:avLst>
            </a:prstGeom>
            <a:solidFill>
              <a:srgbClr val="FFC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72000" tIns="72000" rIns="72000" bIns="72000" numCol="1" spcCol="0" rtlCol="0" fromWordArt="0" anchor="ctr"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p>
          </p:txBody>
        </p:sp>
        <p:sp>
          <p:nvSpPr>
            <p:cNvPr id="25" name="Rectangle 24">
              <a:extLst>
                <a:ext uri="{FF2B5EF4-FFF2-40B4-BE49-F238E27FC236}">
                  <a16:creationId xmlns:a16="http://schemas.microsoft.com/office/drawing/2014/main" id="{52C7C4DE-888E-A145-BFD5-7F123D62E097}"/>
                </a:ext>
              </a:extLst>
            </p:cNvPr>
            <p:cNvSpPr/>
            <p:nvPr/>
          </p:nvSpPr>
          <p:spPr>
            <a:xfrm>
              <a:off x="1457960" y="995604"/>
              <a:ext cx="10129520" cy="1349308"/>
            </a:xfrm>
            <a:prstGeom prst="rect">
              <a:avLst/>
            </a:prstGeom>
            <a:solidFill>
              <a:srgbClr val="009193">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72000" tIns="72000" rIns="72000" bIns="72000" numCol="1" spcCol="0" rtlCol="0" fromWordArt="0" anchor="ctr"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p>
          </p:txBody>
        </p:sp>
        <p:sp>
          <p:nvSpPr>
            <p:cNvPr id="26" name="Triangle 5">
              <a:extLst>
                <a:ext uri="{FF2B5EF4-FFF2-40B4-BE49-F238E27FC236}">
                  <a16:creationId xmlns:a16="http://schemas.microsoft.com/office/drawing/2014/main" id="{19ED4B0C-3CC8-F44E-AB6E-0A956EB3132E}"/>
                </a:ext>
              </a:extLst>
            </p:cNvPr>
            <p:cNvSpPr/>
            <p:nvPr/>
          </p:nvSpPr>
          <p:spPr>
            <a:xfrm rot="10800000">
              <a:off x="2208064" y="2347048"/>
              <a:ext cx="1115766" cy="294283"/>
            </a:xfrm>
            <a:prstGeom prst="triangle">
              <a:avLst>
                <a:gd name="adj" fmla="val 48592"/>
              </a:avLst>
            </a:prstGeom>
            <a:solidFill>
              <a:srgbClr val="009193">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72000" tIns="72000" rIns="72000" bIns="72000" numCol="1" spcCol="0" rtlCol="0" fromWordArt="0" anchor="ctr" anchorCtr="0" forceAA="0" compatLnSpc="1">
              <a:prstTxWarp prst="textNoShape">
                <a:avLst/>
              </a:prstTxWarp>
              <a:noAutofit/>
            </a:bodyP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err="1"/>
            </a:p>
          </p:txBody>
        </p:sp>
        <p:sp>
          <p:nvSpPr>
            <p:cNvPr id="27" name="TextBox 26">
              <a:extLst>
                <a:ext uri="{FF2B5EF4-FFF2-40B4-BE49-F238E27FC236}">
                  <a16:creationId xmlns:a16="http://schemas.microsoft.com/office/drawing/2014/main" id="{2A00618F-12B5-3C4D-9A8C-023FC61A6DE9}"/>
                </a:ext>
              </a:extLst>
            </p:cNvPr>
            <p:cNvSpPr txBox="1"/>
            <p:nvPr/>
          </p:nvSpPr>
          <p:spPr>
            <a:xfrm>
              <a:off x="1508968" y="1318847"/>
              <a:ext cx="2025634" cy="497420"/>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solidFill>
                    <a:schemeClr val="bg1"/>
                  </a:solidFill>
                </a:rPr>
                <a:t>Progress on climate goals</a:t>
              </a:r>
            </a:p>
            <a:p>
              <a:pPr marL="171450" indent="-171450">
                <a:buFont typeface="System Font Regular"/>
                <a:buChar char="-"/>
              </a:pPr>
              <a:r>
                <a:rPr lang="en-US" sz="1400" dirty="0">
                  <a:solidFill>
                    <a:schemeClr val="bg1"/>
                  </a:solidFill>
                </a:rPr>
                <a:t>Outcomes/Impacts</a:t>
              </a:r>
            </a:p>
          </p:txBody>
        </p:sp>
        <p:sp>
          <p:nvSpPr>
            <p:cNvPr id="28" name="TextBox 27">
              <a:extLst>
                <a:ext uri="{FF2B5EF4-FFF2-40B4-BE49-F238E27FC236}">
                  <a16:creationId xmlns:a16="http://schemas.microsoft.com/office/drawing/2014/main" id="{964A0D39-53EF-E141-B08C-481C7811A982}"/>
                </a:ext>
              </a:extLst>
            </p:cNvPr>
            <p:cNvSpPr txBox="1"/>
            <p:nvPr/>
          </p:nvSpPr>
          <p:spPr>
            <a:xfrm>
              <a:off x="3984529" y="1278431"/>
              <a:ext cx="2759207" cy="663226"/>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solidFill>
                    <a:schemeClr val="bg1"/>
                  </a:solidFill>
                </a:rPr>
                <a:t>Progress on actions</a:t>
              </a:r>
            </a:p>
            <a:p>
              <a:pPr marL="171450" indent="-171450">
                <a:buFont typeface="System Font Regular"/>
                <a:buChar char="-"/>
              </a:pPr>
              <a:r>
                <a:rPr lang="en-US" sz="1400" dirty="0">
                  <a:solidFill>
                    <a:schemeClr val="bg1"/>
                  </a:solidFill>
                </a:rPr>
                <a:t>Outputs</a:t>
              </a:r>
            </a:p>
            <a:p>
              <a:pPr marL="171450" indent="-171450">
                <a:buFont typeface="System Font Regular"/>
                <a:buChar char="-"/>
              </a:pPr>
              <a:r>
                <a:rPr lang="en-US" sz="1400" dirty="0">
                  <a:solidFill>
                    <a:schemeClr val="bg1"/>
                  </a:solidFill>
                </a:rPr>
                <a:t>The effects of actions: Outcomes</a:t>
              </a:r>
            </a:p>
          </p:txBody>
        </p:sp>
        <p:sp>
          <p:nvSpPr>
            <p:cNvPr id="29" name="TextBox 28">
              <a:extLst>
                <a:ext uri="{FF2B5EF4-FFF2-40B4-BE49-F238E27FC236}">
                  <a16:creationId xmlns:a16="http://schemas.microsoft.com/office/drawing/2014/main" id="{3A62F1B4-E398-7A47-BD23-41783CECB508}"/>
                </a:ext>
              </a:extLst>
            </p:cNvPr>
            <p:cNvSpPr txBox="1"/>
            <p:nvPr/>
          </p:nvSpPr>
          <p:spPr>
            <a:xfrm>
              <a:off x="6868921" y="1318847"/>
              <a:ext cx="2186221" cy="331613"/>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solidFill>
                    <a:schemeClr val="bg1"/>
                  </a:solidFill>
                </a:rPr>
                <a:t>Impact indicators</a:t>
              </a:r>
            </a:p>
            <a:p>
              <a:pPr marL="171450" indent="-171450">
                <a:buFont typeface="System Font Regular"/>
                <a:buChar char="-"/>
              </a:pPr>
              <a:r>
                <a:rPr lang="en-US" sz="1400" dirty="0">
                  <a:solidFill>
                    <a:schemeClr val="bg1"/>
                  </a:solidFill>
                </a:rPr>
                <a:t>How is the risk reduced</a:t>
              </a:r>
            </a:p>
          </p:txBody>
        </p:sp>
        <p:sp>
          <p:nvSpPr>
            <p:cNvPr id="30" name="TextBox 29">
              <a:extLst>
                <a:ext uri="{FF2B5EF4-FFF2-40B4-BE49-F238E27FC236}">
                  <a16:creationId xmlns:a16="http://schemas.microsoft.com/office/drawing/2014/main" id="{4959B51D-A280-174D-9CFB-C79A71A417A8}"/>
                </a:ext>
              </a:extLst>
            </p:cNvPr>
            <p:cNvSpPr txBox="1"/>
            <p:nvPr/>
          </p:nvSpPr>
          <p:spPr>
            <a:xfrm>
              <a:off x="5438749" y="1042271"/>
              <a:ext cx="1965876" cy="189493"/>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i="1" dirty="0">
                  <a:solidFill>
                    <a:schemeClr val="bg1"/>
                  </a:solidFill>
                </a:rPr>
                <a:t>What do they need?</a:t>
              </a:r>
            </a:p>
          </p:txBody>
        </p:sp>
        <p:sp>
          <p:nvSpPr>
            <p:cNvPr id="31" name="TextBox 26">
              <a:extLst>
                <a:ext uri="{FF2B5EF4-FFF2-40B4-BE49-F238E27FC236}">
                  <a16:creationId xmlns:a16="http://schemas.microsoft.com/office/drawing/2014/main" id="{E7331343-7FB0-2448-BAA5-138C46F9B009}"/>
                </a:ext>
              </a:extLst>
            </p:cNvPr>
            <p:cNvSpPr txBox="1"/>
            <p:nvPr/>
          </p:nvSpPr>
          <p:spPr>
            <a:xfrm>
              <a:off x="8932371" y="1113477"/>
              <a:ext cx="2585804" cy="535918"/>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solidFill>
                    <a:schemeClr val="bg1"/>
                  </a:solidFill>
                </a:rPr>
                <a:t>e.g. development banks, funders</a:t>
              </a:r>
            </a:p>
            <a:p>
              <a:pPr marL="171450" indent="-171450">
                <a:buFont typeface="System Font Regular"/>
                <a:buChar char="-"/>
              </a:pPr>
              <a:r>
                <a:rPr lang="en-US" sz="1400" dirty="0">
                  <a:solidFill>
                    <a:schemeClr val="bg1"/>
                  </a:solidFill>
                </a:rPr>
                <a:t>Potentially all levels: Outputs, Outcomes and Impacts</a:t>
              </a:r>
            </a:p>
          </p:txBody>
        </p:sp>
        <p:sp>
          <p:nvSpPr>
            <p:cNvPr id="32" name="TextBox 27">
              <a:extLst>
                <a:ext uri="{FF2B5EF4-FFF2-40B4-BE49-F238E27FC236}">
                  <a16:creationId xmlns:a16="http://schemas.microsoft.com/office/drawing/2014/main" id="{B599760B-4A6C-6E49-AE22-8BDEFE564713}"/>
                </a:ext>
              </a:extLst>
            </p:cNvPr>
            <p:cNvSpPr txBox="1"/>
            <p:nvPr/>
          </p:nvSpPr>
          <p:spPr>
            <a:xfrm>
              <a:off x="9055142" y="2888401"/>
              <a:ext cx="1998426" cy="646331"/>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t>Reporting</a:t>
              </a:r>
            </a:p>
            <a:p>
              <a:pPr marL="171450" indent="-171450">
                <a:buFont typeface="System Font Regular"/>
                <a:buChar char="-"/>
              </a:pPr>
              <a:r>
                <a:rPr lang="en-US" sz="1400" dirty="0"/>
                <a:t>Basis for applications</a:t>
              </a:r>
            </a:p>
            <a:p>
              <a:endParaRPr lang="en-US" sz="1400" dirty="0"/>
            </a:p>
          </p:txBody>
        </p:sp>
        <p:sp>
          <p:nvSpPr>
            <p:cNvPr id="33" name="TextBox 28">
              <a:extLst>
                <a:ext uri="{FF2B5EF4-FFF2-40B4-BE49-F238E27FC236}">
                  <a16:creationId xmlns:a16="http://schemas.microsoft.com/office/drawing/2014/main" id="{787D76DB-E7D1-AD49-B113-3C37D77739AD}"/>
                </a:ext>
              </a:extLst>
            </p:cNvPr>
            <p:cNvSpPr txBox="1"/>
            <p:nvPr/>
          </p:nvSpPr>
          <p:spPr>
            <a:xfrm>
              <a:off x="9205658" y="4074864"/>
              <a:ext cx="1803958" cy="430887"/>
            </a:xfrm>
            <a:prstGeom prst="rect">
              <a:avLst/>
            </a:prstGeom>
            <a:noFill/>
          </p:spPr>
          <p:txBody>
            <a:bodyPr wrap="square" lIns="0" tIns="0" rIns="0" bIns="0"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System Font Regular"/>
                <a:buChar char="-"/>
              </a:pPr>
              <a:r>
                <a:rPr lang="en-US" sz="1400" dirty="0">
                  <a:solidFill>
                    <a:schemeClr val="bg1"/>
                  </a:solidFill>
                </a:rPr>
                <a:t>Numbers</a:t>
              </a:r>
            </a:p>
            <a:p>
              <a:pPr marL="171450" indent="-171450">
                <a:buFont typeface="System Font Regular"/>
                <a:buChar char="-"/>
              </a:pPr>
              <a:r>
                <a:rPr lang="en-US" sz="1400" dirty="0">
                  <a:solidFill>
                    <a:schemeClr val="bg1"/>
                  </a:solidFill>
                </a:rPr>
                <a:t>Infographics</a:t>
              </a:r>
            </a:p>
          </p:txBody>
        </p:sp>
        <p:sp>
          <p:nvSpPr>
            <p:cNvPr id="34" name="TextBox 33">
              <a:extLst>
                <a:ext uri="{FF2B5EF4-FFF2-40B4-BE49-F238E27FC236}">
                  <a16:creationId xmlns:a16="http://schemas.microsoft.com/office/drawing/2014/main" id="{A268A017-2CA3-9741-89DF-44C677F82C0B}"/>
                </a:ext>
              </a:extLst>
            </p:cNvPr>
            <p:cNvSpPr txBox="1"/>
            <p:nvPr/>
          </p:nvSpPr>
          <p:spPr>
            <a:xfrm>
              <a:off x="1638094" y="514078"/>
              <a:ext cx="2616248" cy="553998"/>
            </a:xfrm>
            <a:prstGeom prst="rect">
              <a:avLst/>
            </a:prstGeom>
            <a:noFill/>
          </p:spPr>
          <p:txBody>
            <a:bodyPr wrap="square" lIns="0" tIns="0" rIns="0" bIns="0" rtlCol="0">
              <a:spAutoFit/>
            </a:bodyPr>
            <a:lstStyle/>
            <a:p>
              <a:r>
                <a:rPr lang="en-US" sz="1000" b="1" dirty="0">
                  <a:solidFill>
                    <a:schemeClr val="bg1"/>
                  </a:solidFill>
                </a:rPr>
                <a:t>Political Leaders</a:t>
              </a:r>
              <a:endParaRPr lang="en-GB" sz="1000" b="1" dirty="0">
                <a:solidFill>
                  <a:schemeClr val="bg1"/>
                </a:solidFill>
              </a:endParaRPr>
            </a:p>
            <a:p>
              <a:r>
                <a:rPr lang="en-US" sz="1600" b="1" dirty="0"/>
                <a:t> Political Leaders</a:t>
              </a:r>
              <a:endParaRPr lang="en-GB" sz="1600" b="1" dirty="0"/>
            </a:p>
            <a:p>
              <a:endParaRPr lang="en-GB" sz="1000" dirty="0"/>
            </a:p>
          </p:txBody>
        </p:sp>
        <p:sp>
          <p:nvSpPr>
            <p:cNvPr id="35" name="TextBox 34">
              <a:extLst>
                <a:ext uri="{FF2B5EF4-FFF2-40B4-BE49-F238E27FC236}">
                  <a16:creationId xmlns:a16="http://schemas.microsoft.com/office/drawing/2014/main" id="{F40DCD8B-E57C-1E44-B108-9CCC15C30E48}"/>
                </a:ext>
              </a:extLst>
            </p:cNvPr>
            <p:cNvSpPr txBox="1"/>
            <p:nvPr/>
          </p:nvSpPr>
          <p:spPr>
            <a:xfrm>
              <a:off x="3826775" y="518839"/>
              <a:ext cx="2616248" cy="553998"/>
            </a:xfrm>
            <a:prstGeom prst="rect">
              <a:avLst/>
            </a:prstGeom>
            <a:noFill/>
          </p:spPr>
          <p:txBody>
            <a:bodyPr wrap="square" lIns="0" tIns="0" rIns="0" bIns="0" rtlCol="0">
              <a:spAutoFit/>
            </a:bodyPr>
            <a:lstStyle/>
            <a:p>
              <a:r>
                <a:rPr lang="en-US" sz="1000" b="1" dirty="0">
                  <a:solidFill>
                    <a:schemeClr val="bg1"/>
                  </a:solidFill>
                </a:rPr>
                <a:t>Political Leaders</a:t>
              </a:r>
              <a:endParaRPr lang="en-GB" sz="1000" b="1" dirty="0">
                <a:solidFill>
                  <a:schemeClr val="bg1"/>
                </a:solidFill>
              </a:endParaRPr>
            </a:p>
            <a:p>
              <a:r>
                <a:rPr lang="en-US" sz="1600" b="1" dirty="0"/>
                <a:t>      Department Heads</a:t>
              </a:r>
            </a:p>
            <a:p>
              <a:endParaRPr lang="en-GB" sz="1000" dirty="0"/>
            </a:p>
          </p:txBody>
        </p:sp>
        <p:sp>
          <p:nvSpPr>
            <p:cNvPr id="36" name="TextBox 35">
              <a:extLst>
                <a:ext uri="{FF2B5EF4-FFF2-40B4-BE49-F238E27FC236}">
                  <a16:creationId xmlns:a16="http://schemas.microsoft.com/office/drawing/2014/main" id="{6586AEC1-21E5-3A43-B1A0-8059FDBDB2E8}"/>
                </a:ext>
              </a:extLst>
            </p:cNvPr>
            <p:cNvSpPr txBox="1"/>
            <p:nvPr/>
          </p:nvSpPr>
          <p:spPr>
            <a:xfrm>
              <a:off x="9055142" y="528503"/>
              <a:ext cx="1775877" cy="553998"/>
            </a:xfrm>
            <a:prstGeom prst="rect">
              <a:avLst/>
            </a:prstGeom>
            <a:noFill/>
          </p:spPr>
          <p:txBody>
            <a:bodyPr wrap="square" lIns="0" tIns="0" rIns="0" bIns="0" rtlCol="0">
              <a:spAutoFit/>
            </a:bodyPr>
            <a:lstStyle/>
            <a:p>
              <a:r>
                <a:rPr lang="en-US" sz="1000" b="1" dirty="0">
                  <a:solidFill>
                    <a:schemeClr val="bg1"/>
                  </a:solidFill>
                </a:rPr>
                <a:t>Political Leaders</a:t>
              </a:r>
              <a:endParaRPr lang="en-GB" sz="1000" b="1" dirty="0">
                <a:solidFill>
                  <a:schemeClr val="bg1"/>
                </a:solidFill>
              </a:endParaRPr>
            </a:p>
            <a:p>
              <a:r>
                <a:rPr lang="en-US" sz="1600" b="1" dirty="0"/>
                <a:t>External Groups</a:t>
              </a:r>
            </a:p>
            <a:p>
              <a:endParaRPr lang="en-GB" sz="1000" dirty="0"/>
            </a:p>
          </p:txBody>
        </p:sp>
        <p:sp>
          <p:nvSpPr>
            <p:cNvPr id="37" name="TextBox 36">
              <a:extLst>
                <a:ext uri="{FF2B5EF4-FFF2-40B4-BE49-F238E27FC236}">
                  <a16:creationId xmlns:a16="http://schemas.microsoft.com/office/drawing/2014/main" id="{E871322A-0415-D149-A0B2-B973D1C367F3}"/>
                </a:ext>
              </a:extLst>
            </p:cNvPr>
            <p:cNvSpPr txBox="1"/>
            <p:nvPr/>
          </p:nvSpPr>
          <p:spPr>
            <a:xfrm>
              <a:off x="6905347" y="518839"/>
              <a:ext cx="1508820" cy="553998"/>
            </a:xfrm>
            <a:prstGeom prst="rect">
              <a:avLst/>
            </a:prstGeom>
            <a:noFill/>
          </p:spPr>
          <p:txBody>
            <a:bodyPr wrap="square" lIns="0" tIns="0" rIns="0" bIns="0" rtlCol="0">
              <a:spAutoFit/>
            </a:bodyPr>
            <a:lstStyle/>
            <a:p>
              <a:r>
                <a:rPr lang="en-US" sz="1000" b="1" dirty="0">
                  <a:solidFill>
                    <a:schemeClr val="bg1"/>
                  </a:solidFill>
                </a:rPr>
                <a:t>Political Leaders</a:t>
              </a:r>
              <a:endParaRPr lang="en-GB" sz="1000" b="1" dirty="0">
                <a:solidFill>
                  <a:schemeClr val="bg1"/>
                </a:solidFill>
              </a:endParaRPr>
            </a:p>
            <a:p>
              <a:r>
                <a:rPr lang="en-US" sz="1600" b="1" dirty="0"/>
                <a:t>  City Dwellers</a:t>
              </a:r>
            </a:p>
            <a:p>
              <a:endParaRPr lang="en-GB" sz="1000" dirty="0"/>
            </a:p>
          </p:txBody>
        </p:sp>
      </p:grpSp>
      <p:sp>
        <p:nvSpPr>
          <p:cNvPr id="2" name="CuadroTexto 1">
            <a:extLst>
              <a:ext uri="{FF2B5EF4-FFF2-40B4-BE49-F238E27FC236}">
                <a16:creationId xmlns:a16="http://schemas.microsoft.com/office/drawing/2014/main" id="{568DEEB5-277B-AB42-84E8-B4B49D3CD064}"/>
              </a:ext>
            </a:extLst>
          </p:cNvPr>
          <p:cNvSpPr txBox="1"/>
          <p:nvPr/>
        </p:nvSpPr>
        <p:spPr>
          <a:xfrm>
            <a:off x="427577" y="1032284"/>
            <a:ext cx="8499506" cy="369332"/>
          </a:xfrm>
          <a:prstGeom prst="rect">
            <a:avLst/>
          </a:prstGeom>
          <a:noFill/>
        </p:spPr>
        <p:txBody>
          <a:bodyPr wrap="none" rtlCol="0">
            <a:spAutoFit/>
          </a:bodyPr>
          <a:lstStyle/>
          <a:p>
            <a:r>
              <a:rPr lang="es-US" dirty="0">
                <a:latin typeface="Franklin Gothic Book" panose="020B0503020102020204" pitchFamily="34" charset="0"/>
              </a:rPr>
              <a:t>The graphic below shows the typical communication needs of different stakeholders</a:t>
            </a:r>
            <a:r>
              <a:rPr lang="es-US" dirty="0"/>
              <a:t>.</a:t>
            </a:r>
            <a:endParaRPr lang="es-ES_tradnl" dirty="0"/>
          </a:p>
        </p:txBody>
      </p:sp>
      <p:sp>
        <p:nvSpPr>
          <p:cNvPr id="38" name="Text Placeholder 4">
            <a:extLst>
              <a:ext uri="{FF2B5EF4-FFF2-40B4-BE49-F238E27FC236}">
                <a16:creationId xmlns:a16="http://schemas.microsoft.com/office/drawing/2014/main" id="{4DEF41D9-E127-F341-8E27-3C0826F7AB67}"/>
              </a:ext>
            </a:extLst>
          </p:cNvPr>
          <p:cNvSpPr>
            <a:spLocks noGrp="1"/>
          </p:cNvSpPr>
          <p:nvPr>
            <p:ph type="body" sz="quarter" idx="19"/>
          </p:nvPr>
        </p:nvSpPr>
        <p:spPr>
          <a:xfrm>
            <a:off x="9885129" y="6594378"/>
            <a:ext cx="1970645" cy="182940"/>
          </a:xfrm>
        </p:spPr>
        <p:txBody>
          <a:bodyPr/>
          <a:lstStyle/>
          <a:p>
            <a:r>
              <a:rPr lang="en-US" dirty="0"/>
              <a:t>www.c40knowledgehub.org</a:t>
            </a:r>
          </a:p>
        </p:txBody>
      </p:sp>
    </p:spTree>
    <p:extLst>
      <p:ext uri="{BB962C8B-B14F-4D97-AF65-F5344CB8AC3E}">
        <p14:creationId xmlns:p14="http://schemas.microsoft.com/office/powerpoint/2010/main" val="33814488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B51A5-2BD8-4F4D-B1F4-35E7DFBD80B6}"/>
              </a:ext>
            </a:extLst>
          </p:cNvPr>
          <p:cNvSpPr>
            <a:spLocks noGrp="1"/>
          </p:cNvSpPr>
          <p:nvPr>
            <p:ph type="ctrTitle"/>
          </p:nvPr>
        </p:nvSpPr>
        <p:spPr>
          <a:xfrm>
            <a:off x="290036" y="358838"/>
            <a:ext cx="4687479" cy="545382"/>
          </a:xfrm>
        </p:spPr>
        <p:txBody>
          <a:bodyPr anchor="t">
            <a:noAutofit/>
          </a:bodyPr>
          <a:lstStyle/>
          <a:p>
            <a:r>
              <a:rPr lang="en-US" b="0" dirty="0"/>
              <a:t>Reporting activity</a:t>
            </a:r>
          </a:p>
        </p:txBody>
      </p:sp>
      <p:sp>
        <p:nvSpPr>
          <p:cNvPr id="8" name="Picture Placeholder 7">
            <a:extLst>
              <a:ext uri="{FF2B5EF4-FFF2-40B4-BE49-F238E27FC236}">
                <a16:creationId xmlns:a16="http://schemas.microsoft.com/office/drawing/2014/main" id="{2BA685CB-17AE-EE4C-AC7B-DF6F96AF7D24}"/>
              </a:ext>
            </a:extLst>
          </p:cNvPr>
          <p:cNvSpPr>
            <a:spLocks noGrp="1"/>
          </p:cNvSpPr>
          <p:nvPr>
            <p:ph type="pic" sz="quarter" idx="20"/>
          </p:nvPr>
        </p:nvSpPr>
        <p:spPr/>
      </p:sp>
      <p:sp>
        <p:nvSpPr>
          <p:cNvPr id="9" name="Text Placeholder 8">
            <a:extLst>
              <a:ext uri="{FF2B5EF4-FFF2-40B4-BE49-F238E27FC236}">
                <a16:creationId xmlns:a16="http://schemas.microsoft.com/office/drawing/2014/main" id="{8FBD087F-512E-9440-9E9B-A4B51E661A9B}"/>
              </a:ext>
            </a:extLst>
          </p:cNvPr>
          <p:cNvSpPr>
            <a:spLocks noGrp="1"/>
          </p:cNvSpPr>
          <p:nvPr>
            <p:ph type="body" sz="quarter" idx="21"/>
          </p:nvPr>
        </p:nvSpPr>
        <p:spPr/>
        <p:txBody>
          <a:bodyPr/>
          <a:lstStyle/>
          <a:p>
            <a:r>
              <a:rPr lang="en-US" dirty="0"/>
              <a:t>46</a:t>
            </a:r>
          </a:p>
        </p:txBody>
      </p:sp>
      <p:sp>
        <p:nvSpPr>
          <p:cNvPr id="11" name="Rectangle 10">
            <a:extLst>
              <a:ext uri="{FF2B5EF4-FFF2-40B4-BE49-F238E27FC236}">
                <a16:creationId xmlns:a16="http://schemas.microsoft.com/office/drawing/2014/main" id="{5B8F2D99-F1C1-CC49-9D6E-921438CA3D31}"/>
              </a:ext>
            </a:extLst>
          </p:cNvPr>
          <p:cNvSpPr/>
          <p:nvPr/>
        </p:nvSpPr>
        <p:spPr>
          <a:xfrm>
            <a:off x="407988" y="1715580"/>
            <a:ext cx="11814358" cy="4047262"/>
          </a:xfrm>
          <a:prstGeom prst="rect">
            <a:avLst/>
          </a:prstGeom>
        </p:spPr>
        <p:txBody>
          <a:bodyPr wrap="square">
            <a:spAutoFit/>
          </a:bodyPr>
          <a:lstStyle/>
          <a:p>
            <a:pPr>
              <a:buClr>
                <a:srgbClr val="09CF62"/>
              </a:buClr>
            </a:pPr>
            <a:r>
              <a:rPr lang="en-GB" b="1" dirty="0">
                <a:solidFill>
                  <a:schemeClr val="tx1">
                    <a:lumMod val="75000"/>
                    <a:lumOff val="25000"/>
                  </a:schemeClr>
                </a:solidFill>
                <a:latin typeface="Franklin Gothic Book" panose="020B0503020102020204" pitchFamily="34" charset="0"/>
              </a:rPr>
              <a:t>Plenary</a:t>
            </a:r>
            <a:r>
              <a:rPr lang="en-GB" dirty="0">
                <a:solidFill>
                  <a:schemeClr val="bg2">
                    <a:lumMod val="25000"/>
                  </a:schemeClr>
                </a:solidFill>
                <a:latin typeface="Franklin Gothic Book" panose="020B0503020102020204" pitchFamily="34" charset="0"/>
              </a:rPr>
              <a:t> </a:t>
            </a:r>
            <a:r>
              <a:rPr lang="en-GB" dirty="0">
                <a:latin typeface="Franklin Gothic Book" panose="020B0503020102020204" pitchFamily="34" charset="0"/>
              </a:rPr>
              <a:t>activity (25 minutes):</a:t>
            </a:r>
          </a:p>
          <a:p>
            <a:pPr>
              <a:buClr>
                <a:srgbClr val="09CF62"/>
              </a:buClr>
            </a:pPr>
            <a:endParaRPr lang="en-GB" dirty="0">
              <a:latin typeface="Franklin Gothic Book" panose="020B0503020102020204" pitchFamily="34" charset="0"/>
            </a:endParaRPr>
          </a:p>
          <a:p>
            <a:pPr marL="285750" indent="-285750">
              <a:buClr>
                <a:srgbClr val="09CF62"/>
              </a:buClr>
              <a:buFont typeface="Wingdings" pitchFamily="2" charset="2"/>
              <a:buChar char="§"/>
            </a:pPr>
            <a:r>
              <a:rPr lang="en-GB" sz="1700" dirty="0">
                <a:latin typeface="Franklin Gothic Book" panose="020B0503020102020204" pitchFamily="34" charset="0"/>
              </a:rPr>
              <a:t>Think about the communication topics and current audiences in your city and write them on a post-it. Use 1 post-it for each topic and audience. To do this complete column number 1 and 2 of the table. Use different colours to distinguish between: </a:t>
            </a:r>
          </a:p>
          <a:p>
            <a:pPr marL="742950" lvl="1" indent="-285750">
              <a:buClr>
                <a:srgbClr val="09CF62"/>
              </a:buClr>
              <a:buFont typeface="Wingdings" pitchFamily="2" charset="2"/>
              <a:buChar char="§"/>
            </a:pPr>
            <a:r>
              <a:rPr lang="en-GB" sz="1700" dirty="0">
                <a:latin typeface="Franklin Gothic Book" panose="020B0503020102020204" pitchFamily="34" charset="0"/>
              </a:rPr>
              <a:t>Internal: inside city government (horizontal integration)</a:t>
            </a:r>
          </a:p>
          <a:p>
            <a:pPr marL="742950" lvl="1" indent="-285750">
              <a:buClr>
                <a:srgbClr val="09CF62"/>
              </a:buClr>
              <a:buFont typeface="Wingdings" pitchFamily="2" charset="2"/>
              <a:buChar char="§"/>
            </a:pPr>
            <a:r>
              <a:rPr lang="en-GB" sz="1700" dirty="0">
                <a:latin typeface="Franklin Gothic Book" panose="020B0503020102020204" pitchFamily="34" charset="0"/>
              </a:rPr>
              <a:t>External: sub national/national government/private sector/NGOs/citizens</a:t>
            </a:r>
          </a:p>
          <a:p>
            <a:pPr marL="742950" lvl="1" indent="-285750">
              <a:buClr>
                <a:srgbClr val="09CF62"/>
              </a:buClr>
              <a:buFont typeface="Wingdings" pitchFamily="2" charset="2"/>
              <a:buChar char="§"/>
            </a:pPr>
            <a:r>
              <a:rPr lang="en-GB" sz="1700" dirty="0">
                <a:latin typeface="Franklin Gothic Book" panose="020B0503020102020204" pitchFamily="34" charset="0"/>
              </a:rPr>
              <a:t>International platforms/networks/institutions </a:t>
            </a:r>
          </a:p>
          <a:p>
            <a:pPr marL="742950" lvl="1" indent="-285750">
              <a:buClr>
                <a:srgbClr val="09CF62"/>
              </a:buClr>
              <a:buFont typeface="Wingdings" pitchFamily="2" charset="2"/>
              <a:buChar char="§"/>
            </a:pPr>
            <a:endParaRPr lang="en-GB" sz="1700" dirty="0">
              <a:latin typeface="Franklin Gothic Book" panose="020B0503020102020204" pitchFamily="34" charset="0"/>
            </a:endParaRPr>
          </a:p>
          <a:p>
            <a:pPr marL="285750" indent="-285750">
              <a:buClr>
                <a:srgbClr val="09CF62"/>
              </a:buClr>
              <a:buFont typeface="Wingdings" pitchFamily="2" charset="2"/>
              <a:buChar char="§"/>
            </a:pPr>
            <a:r>
              <a:rPr lang="en-GB" sz="1700" dirty="0">
                <a:latin typeface="Franklin Gothic Book" panose="020B0503020102020204" pitchFamily="34" charset="0"/>
              </a:rPr>
              <a:t>Think about missing audiences and write them on a card (using another post it colour or shape). Paste the cards on column 3 of the table.</a:t>
            </a:r>
          </a:p>
          <a:p>
            <a:pPr>
              <a:buClr>
                <a:srgbClr val="09CF62"/>
              </a:buClr>
            </a:pPr>
            <a:endParaRPr lang="en-GB" sz="1700" dirty="0">
              <a:latin typeface="Franklin Gothic Book" panose="020B0503020102020204" pitchFamily="34" charset="0"/>
            </a:endParaRPr>
          </a:p>
          <a:p>
            <a:pPr marL="285750" indent="-285750">
              <a:buClr>
                <a:srgbClr val="09CF62"/>
              </a:buClr>
              <a:buFont typeface="Wingdings" pitchFamily="2" charset="2"/>
              <a:buChar char="§"/>
            </a:pPr>
            <a:r>
              <a:rPr lang="en-GB" sz="1700" dirty="0">
                <a:latin typeface="Franklin Gothic Book" panose="020B0503020102020204" pitchFamily="34" charset="0"/>
              </a:rPr>
              <a:t>Think about who is responsible for the current communication with each audience and how the process works (platform and frequency). To do this complete respectively columns 4,5 and 6.</a:t>
            </a:r>
          </a:p>
          <a:p>
            <a:pPr>
              <a:buClr>
                <a:srgbClr val="09CF62"/>
              </a:buClr>
            </a:pPr>
            <a:endParaRPr lang="en-GB" sz="1700" dirty="0">
              <a:latin typeface="Franklin Gothic Book" panose="020B0503020102020204" pitchFamily="34" charset="0"/>
            </a:endParaRPr>
          </a:p>
          <a:p>
            <a:pPr marL="285750" indent="-285750">
              <a:buClr>
                <a:srgbClr val="09CF62"/>
              </a:buClr>
              <a:buFont typeface="Wingdings" pitchFamily="2" charset="2"/>
              <a:buChar char="§"/>
            </a:pPr>
            <a:r>
              <a:rPr lang="en-GB" sz="1700" dirty="0">
                <a:latin typeface="Franklin Gothic Book" panose="020B0503020102020204" pitchFamily="34" charset="0"/>
              </a:rPr>
              <a:t>Discuss together the current approach and potential improvement opportunities</a:t>
            </a:r>
          </a:p>
        </p:txBody>
      </p:sp>
      <p:sp>
        <p:nvSpPr>
          <p:cNvPr id="3" name="Rectangle 2">
            <a:extLst>
              <a:ext uri="{FF2B5EF4-FFF2-40B4-BE49-F238E27FC236}">
                <a16:creationId xmlns:a16="http://schemas.microsoft.com/office/drawing/2014/main" id="{4B44E688-2000-7E45-903A-BC8E6DBC2E6D}"/>
              </a:ext>
            </a:extLst>
          </p:cNvPr>
          <p:cNvSpPr/>
          <p:nvPr/>
        </p:nvSpPr>
        <p:spPr>
          <a:xfrm>
            <a:off x="429760" y="1031986"/>
            <a:ext cx="8006579" cy="707886"/>
          </a:xfrm>
          <a:prstGeom prst="rect">
            <a:avLst/>
          </a:prstGeom>
        </p:spPr>
        <p:txBody>
          <a:bodyPr wrap="square">
            <a:spAutoFit/>
          </a:bodyPr>
          <a:lstStyle/>
          <a:p>
            <a:r>
              <a:rPr lang="en-GB" sz="2000" b="1" dirty="0">
                <a:solidFill>
                  <a:schemeClr val="bg2">
                    <a:lumMod val="25000"/>
                  </a:schemeClr>
                </a:solidFill>
                <a:latin typeface="Franklin Gothic Book" panose="020B0503020102020204" pitchFamily="34" charset="0"/>
              </a:rPr>
              <a:t>Aims:</a:t>
            </a:r>
            <a:r>
              <a:rPr lang="en-GB" dirty="0">
                <a:latin typeface="Franklin Gothic Book" panose="020B0503020102020204" pitchFamily="34" charset="0"/>
              </a:rPr>
              <a:t> </a:t>
            </a:r>
            <a:r>
              <a:rPr lang="en-GB" sz="2000" dirty="0">
                <a:latin typeface="Franklin Gothic Book" panose="020B0503020102020204" pitchFamily="34" charset="0"/>
              </a:rPr>
              <a:t>To identify and assess current reporting systems/audiences and communication platforms.  </a:t>
            </a:r>
            <a:endParaRPr lang="en-GB" dirty="0">
              <a:latin typeface="Franklin Gothic Book" panose="020B0503020102020204" pitchFamily="34" charset="0"/>
            </a:endParaRPr>
          </a:p>
        </p:txBody>
      </p:sp>
      <p:sp>
        <p:nvSpPr>
          <p:cNvPr id="4" name="Rounded Rectangular Callout 3">
            <a:extLst>
              <a:ext uri="{FF2B5EF4-FFF2-40B4-BE49-F238E27FC236}">
                <a16:creationId xmlns:a16="http://schemas.microsoft.com/office/drawing/2014/main" id="{53D2A74C-45F4-A042-BA6A-E0A9BBB7D213}"/>
              </a:ext>
            </a:extLst>
          </p:cNvPr>
          <p:cNvSpPr/>
          <p:nvPr/>
        </p:nvSpPr>
        <p:spPr>
          <a:xfrm>
            <a:off x="9012238" y="584200"/>
            <a:ext cx="2373789" cy="1246573"/>
          </a:xfrm>
          <a:prstGeom prst="wedgeRoundRectCallout">
            <a:avLst/>
          </a:prstGeom>
          <a:solidFill>
            <a:schemeClr val="bg2">
              <a:lumMod val="7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Use the “blank” reporting table. You can find it in the “for facilitator” slides</a:t>
            </a:r>
          </a:p>
        </p:txBody>
      </p:sp>
      <p:graphicFrame>
        <p:nvGraphicFramePr>
          <p:cNvPr id="12" name="Tabla 4">
            <a:extLst>
              <a:ext uri="{FF2B5EF4-FFF2-40B4-BE49-F238E27FC236}">
                <a16:creationId xmlns:a16="http://schemas.microsoft.com/office/drawing/2014/main" id="{99ADC218-1177-634C-965E-49B58D1918F0}"/>
              </a:ext>
            </a:extLst>
          </p:cNvPr>
          <p:cNvGraphicFramePr>
            <a:graphicFrameLocks noGrp="1"/>
          </p:cNvGraphicFramePr>
          <p:nvPr>
            <p:extLst>
              <p:ext uri="{D42A27DB-BD31-4B8C-83A1-F6EECF244321}">
                <p14:modId xmlns:p14="http://schemas.microsoft.com/office/powerpoint/2010/main" val="1281806179"/>
              </p:ext>
            </p:extLst>
          </p:nvPr>
        </p:nvGraphicFramePr>
        <p:xfrm>
          <a:off x="2633775" y="5761619"/>
          <a:ext cx="9541566" cy="1096381"/>
        </p:xfrm>
        <a:graphic>
          <a:graphicData uri="http://schemas.openxmlformats.org/drawingml/2006/table">
            <a:tbl>
              <a:tblPr firstRow="1" bandRow="1">
                <a:tableStyleId>{F5AB1C69-6EDB-4FF4-983F-18BD219EF322}</a:tableStyleId>
              </a:tblPr>
              <a:tblGrid>
                <a:gridCol w="1590261">
                  <a:extLst>
                    <a:ext uri="{9D8B030D-6E8A-4147-A177-3AD203B41FA5}">
                      <a16:colId xmlns:a16="http://schemas.microsoft.com/office/drawing/2014/main" val="972489172"/>
                    </a:ext>
                  </a:extLst>
                </a:gridCol>
                <a:gridCol w="1590261">
                  <a:extLst>
                    <a:ext uri="{9D8B030D-6E8A-4147-A177-3AD203B41FA5}">
                      <a16:colId xmlns:a16="http://schemas.microsoft.com/office/drawing/2014/main" val="2050957088"/>
                    </a:ext>
                  </a:extLst>
                </a:gridCol>
                <a:gridCol w="1590261">
                  <a:extLst>
                    <a:ext uri="{9D8B030D-6E8A-4147-A177-3AD203B41FA5}">
                      <a16:colId xmlns:a16="http://schemas.microsoft.com/office/drawing/2014/main" val="3202798966"/>
                    </a:ext>
                  </a:extLst>
                </a:gridCol>
                <a:gridCol w="1590261">
                  <a:extLst>
                    <a:ext uri="{9D8B030D-6E8A-4147-A177-3AD203B41FA5}">
                      <a16:colId xmlns:a16="http://schemas.microsoft.com/office/drawing/2014/main" val="1589576112"/>
                    </a:ext>
                  </a:extLst>
                </a:gridCol>
                <a:gridCol w="1590261">
                  <a:extLst>
                    <a:ext uri="{9D8B030D-6E8A-4147-A177-3AD203B41FA5}">
                      <a16:colId xmlns:a16="http://schemas.microsoft.com/office/drawing/2014/main" val="2496402042"/>
                    </a:ext>
                  </a:extLst>
                </a:gridCol>
                <a:gridCol w="1590261">
                  <a:extLst>
                    <a:ext uri="{9D8B030D-6E8A-4147-A177-3AD203B41FA5}">
                      <a16:colId xmlns:a16="http://schemas.microsoft.com/office/drawing/2014/main" val="2713227503"/>
                    </a:ext>
                  </a:extLst>
                </a:gridCol>
              </a:tblGrid>
              <a:tr h="517261">
                <a:tc>
                  <a:txBody>
                    <a:bodyPr/>
                    <a:lstStyle/>
                    <a:p>
                      <a:pPr algn="l"/>
                      <a:r>
                        <a:rPr lang="en-GB" sz="1600" noProof="0" dirty="0">
                          <a:latin typeface="Franklin Gothic Book" panose="020B0503020102020204" pitchFamily="34" charset="0"/>
                        </a:rPr>
                        <a:t>Communication topic</a:t>
                      </a:r>
                    </a:p>
                  </a:txBody>
                  <a:tcPr>
                    <a:solidFill>
                      <a:srgbClr val="09CF62"/>
                    </a:solidFill>
                  </a:tcPr>
                </a:tc>
                <a:tc>
                  <a:txBody>
                    <a:bodyPr/>
                    <a:lstStyle/>
                    <a:p>
                      <a:r>
                        <a:rPr lang="en-GB" sz="1600" noProof="0" dirty="0">
                          <a:latin typeface="Franklin Gothic Book" panose="020B0503020102020204" pitchFamily="34" charset="0"/>
                        </a:rPr>
                        <a:t>Audiences</a:t>
                      </a:r>
                    </a:p>
                  </a:txBody>
                  <a:tcPr>
                    <a:solidFill>
                      <a:srgbClr val="09CF62"/>
                    </a:solidFill>
                  </a:tcPr>
                </a:tc>
                <a:tc>
                  <a:txBody>
                    <a:bodyPr/>
                    <a:lstStyle/>
                    <a:p>
                      <a:r>
                        <a:rPr lang="en-GB" sz="1600" noProof="0" dirty="0">
                          <a:latin typeface="Franklin Gothic Book" panose="020B0503020102020204" pitchFamily="34" charset="0"/>
                        </a:rPr>
                        <a:t>Missing audiences</a:t>
                      </a:r>
                    </a:p>
                  </a:txBody>
                  <a:tcPr>
                    <a:solidFill>
                      <a:srgbClr val="09CF62"/>
                    </a:solidFill>
                  </a:tcPr>
                </a:tc>
                <a:tc>
                  <a:txBody>
                    <a:bodyPr/>
                    <a:lstStyle/>
                    <a:p>
                      <a:r>
                        <a:rPr lang="en-GB" sz="1600" noProof="0" dirty="0">
                          <a:latin typeface="Franklin Gothic Book" panose="020B0503020102020204" pitchFamily="34" charset="0"/>
                        </a:rPr>
                        <a:t>Responsible</a:t>
                      </a:r>
                      <a:endParaRPr lang="en-GB" noProof="0" dirty="0">
                        <a:latin typeface="Franklin Gothic Book" panose="020B0503020102020204" pitchFamily="34" charset="0"/>
                      </a:endParaRPr>
                    </a:p>
                  </a:txBody>
                  <a:tcPr>
                    <a:solidFill>
                      <a:srgbClr val="09CF62"/>
                    </a:solidFill>
                  </a:tcPr>
                </a:tc>
                <a:tc>
                  <a:txBody>
                    <a:bodyPr/>
                    <a:lstStyle/>
                    <a:p>
                      <a:r>
                        <a:rPr lang="en-GB" sz="1600" noProof="0" dirty="0">
                          <a:latin typeface="Franklin Gothic Book" panose="020B0503020102020204" pitchFamily="34" charset="0"/>
                        </a:rPr>
                        <a:t>Reporting platform</a:t>
                      </a:r>
                    </a:p>
                  </a:txBody>
                  <a:tcPr>
                    <a:solidFill>
                      <a:srgbClr val="09CF62"/>
                    </a:solidFill>
                  </a:tcPr>
                </a:tc>
                <a:tc>
                  <a:txBody>
                    <a:bodyPr/>
                    <a:lstStyle/>
                    <a:p>
                      <a:r>
                        <a:rPr lang="en-GB" sz="1600" noProof="0" dirty="0">
                          <a:latin typeface="Franklin Gothic Book" panose="020B0503020102020204" pitchFamily="34" charset="0"/>
                        </a:rPr>
                        <a:t>Reporting frequency</a:t>
                      </a:r>
                    </a:p>
                  </a:txBody>
                  <a:tcPr>
                    <a:solidFill>
                      <a:srgbClr val="09CF62"/>
                    </a:solidFill>
                  </a:tcPr>
                </a:tc>
                <a:extLst>
                  <a:ext uri="{0D108BD9-81ED-4DB2-BD59-A6C34878D82A}">
                    <a16:rowId xmlns:a16="http://schemas.microsoft.com/office/drawing/2014/main" val="3360804079"/>
                  </a:ext>
                </a:extLst>
              </a:tr>
              <a:tr h="51726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extLst>
                  <a:ext uri="{0D108BD9-81ED-4DB2-BD59-A6C34878D82A}">
                    <a16:rowId xmlns:a16="http://schemas.microsoft.com/office/drawing/2014/main" val="1263224557"/>
                  </a:ext>
                </a:extLst>
              </a:tr>
            </a:tbl>
          </a:graphicData>
        </a:graphic>
      </p:graphicFrame>
    </p:spTree>
    <p:extLst>
      <p:ext uri="{BB962C8B-B14F-4D97-AF65-F5344CB8AC3E}">
        <p14:creationId xmlns:p14="http://schemas.microsoft.com/office/powerpoint/2010/main" val="3615972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ight Triangle 13">
            <a:extLst>
              <a:ext uri="{FF2B5EF4-FFF2-40B4-BE49-F238E27FC236}">
                <a16:creationId xmlns:a16="http://schemas.microsoft.com/office/drawing/2014/main" id="{5A77576C-3878-5D4B-83B3-B8A4CA02EFCB}"/>
              </a:ext>
            </a:extLst>
          </p:cNvPr>
          <p:cNvSpPr/>
          <p:nvPr/>
        </p:nvSpPr>
        <p:spPr>
          <a:xfrm flipH="1">
            <a:off x="7387971" y="2039112"/>
            <a:ext cx="4818888" cy="4818888"/>
          </a:xfrm>
          <a:prstGeom prst="rtTriangl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060154-BFB7-5841-8A3B-E8F29078EB33}"/>
              </a:ext>
            </a:extLst>
          </p:cNvPr>
          <p:cNvSpPr>
            <a:spLocks noGrp="1"/>
          </p:cNvSpPr>
          <p:nvPr>
            <p:ph type="ctrTitle"/>
          </p:nvPr>
        </p:nvSpPr>
        <p:spPr>
          <a:xfrm>
            <a:off x="290041" y="364308"/>
            <a:ext cx="8834166" cy="778568"/>
          </a:xfrm>
        </p:spPr>
        <p:txBody>
          <a:bodyPr anchor="t">
            <a:normAutofit/>
          </a:bodyPr>
          <a:lstStyle/>
          <a:p>
            <a:r>
              <a:rPr lang="en-GB" b="0" dirty="0">
                <a:latin typeface="Franklin Gothic Demi"/>
              </a:rPr>
              <a:t>7th Session: Feedback and Conclusion</a:t>
            </a:r>
            <a:endParaRPr lang="en-US" b="0" dirty="0"/>
          </a:p>
        </p:txBody>
      </p:sp>
      <p:sp>
        <p:nvSpPr>
          <p:cNvPr id="10" name="Picture Placeholder 9">
            <a:extLst>
              <a:ext uri="{FF2B5EF4-FFF2-40B4-BE49-F238E27FC236}">
                <a16:creationId xmlns:a16="http://schemas.microsoft.com/office/drawing/2014/main" id="{3399F8E8-C50A-A24F-9116-481793FFD38B}"/>
              </a:ext>
            </a:extLst>
          </p:cNvPr>
          <p:cNvSpPr>
            <a:spLocks noGrp="1"/>
          </p:cNvSpPr>
          <p:nvPr>
            <p:ph type="pic" sz="quarter" idx="19"/>
          </p:nvPr>
        </p:nvSpPr>
        <p:spPr>
          <a:xfrm>
            <a:off x="9395790" y="6520344"/>
            <a:ext cx="2796209" cy="334903"/>
          </a:xfrm>
        </p:spPr>
      </p:sp>
      <p:sp>
        <p:nvSpPr>
          <p:cNvPr id="12" name="Picture Placeholder 11">
            <a:extLst>
              <a:ext uri="{FF2B5EF4-FFF2-40B4-BE49-F238E27FC236}">
                <a16:creationId xmlns:a16="http://schemas.microsoft.com/office/drawing/2014/main" id="{403DE00A-E966-F347-ABCB-08FA44C77C70}"/>
              </a:ext>
            </a:extLst>
          </p:cNvPr>
          <p:cNvSpPr>
            <a:spLocks noGrp="1"/>
          </p:cNvSpPr>
          <p:nvPr>
            <p:ph type="pic" sz="quarter" idx="21"/>
          </p:nvPr>
        </p:nvSpPr>
        <p:spPr/>
      </p:sp>
      <p:sp>
        <p:nvSpPr>
          <p:cNvPr id="13" name="Text Placeholder 12">
            <a:extLst>
              <a:ext uri="{FF2B5EF4-FFF2-40B4-BE49-F238E27FC236}">
                <a16:creationId xmlns:a16="http://schemas.microsoft.com/office/drawing/2014/main" id="{A809DFBB-CC22-5042-ACEF-5CE4FD36B75C}"/>
              </a:ext>
            </a:extLst>
          </p:cNvPr>
          <p:cNvSpPr>
            <a:spLocks noGrp="1"/>
          </p:cNvSpPr>
          <p:nvPr>
            <p:ph type="body" sz="quarter" idx="22"/>
          </p:nvPr>
        </p:nvSpPr>
        <p:spPr/>
        <p:txBody>
          <a:bodyPr/>
          <a:lstStyle/>
          <a:p>
            <a:r>
              <a:rPr lang="en-US" dirty="0"/>
              <a:t>47</a:t>
            </a:r>
          </a:p>
        </p:txBody>
      </p:sp>
      <p:sp>
        <p:nvSpPr>
          <p:cNvPr id="15" name="Subtitle 2">
            <a:extLst>
              <a:ext uri="{FF2B5EF4-FFF2-40B4-BE49-F238E27FC236}">
                <a16:creationId xmlns:a16="http://schemas.microsoft.com/office/drawing/2014/main" id="{4F7B4F32-748B-D045-88F8-ABB1A3EA5AAE}"/>
              </a:ext>
            </a:extLst>
          </p:cNvPr>
          <p:cNvSpPr>
            <a:spLocks noGrp="1"/>
          </p:cNvSpPr>
          <p:nvPr>
            <p:ph type="subTitle" idx="1"/>
          </p:nvPr>
        </p:nvSpPr>
        <p:spPr>
          <a:xfrm>
            <a:off x="435729" y="1255713"/>
            <a:ext cx="7987633" cy="1058002"/>
          </a:xfrm>
        </p:spPr>
        <p:txBody>
          <a:bodyPr lIns="91440" tIns="45720" rIns="91440" bIns="45720" anchor="t">
            <a:noAutofit/>
          </a:bodyPr>
          <a:lstStyle/>
          <a:p>
            <a:r>
              <a:rPr lang="en-GB" sz="2000" b="1" dirty="0">
                <a:solidFill>
                  <a:schemeClr val="bg2">
                    <a:lumMod val="25000"/>
                  </a:schemeClr>
                </a:solidFill>
                <a:latin typeface="Franklin Gothic Book" panose="020B0503020102020204" pitchFamily="34" charset="0"/>
              </a:rPr>
              <a:t>Aim: </a:t>
            </a:r>
            <a:r>
              <a:rPr lang="en-GB" sz="2000" dirty="0">
                <a:latin typeface="Franklin Gothic Book" panose="020B0503020102020204" pitchFamily="34" charset="0"/>
              </a:rPr>
              <a:t>To collect feedback and conclude the workshop</a:t>
            </a:r>
          </a:p>
          <a:p>
            <a:r>
              <a:rPr lang="en-GB" sz="2000" b="1" dirty="0">
                <a:solidFill>
                  <a:schemeClr val="bg2">
                    <a:lumMod val="25000"/>
                  </a:schemeClr>
                </a:solidFill>
                <a:latin typeface="Franklin Gothic Book" panose="020B0503020102020204" pitchFamily="34" charset="0"/>
              </a:rPr>
              <a:t>Content:</a:t>
            </a:r>
          </a:p>
        </p:txBody>
      </p:sp>
      <p:sp>
        <p:nvSpPr>
          <p:cNvPr id="16" name="TextBox 15">
            <a:extLst>
              <a:ext uri="{FF2B5EF4-FFF2-40B4-BE49-F238E27FC236}">
                <a16:creationId xmlns:a16="http://schemas.microsoft.com/office/drawing/2014/main" id="{22837A4C-3BCB-0846-8FE3-08764AA787E1}"/>
              </a:ext>
            </a:extLst>
          </p:cNvPr>
          <p:cNvSpPr txBox="1"/>
          <p:nvPr/>
        </p:nvSpPr>
        <p:spPr>
          <a:xfrm>
            <a:off x="424843" y="2356783"/>
            <a:ext cx="743005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09CF62"/>
              </a:buClr>
            </a:pPr>
            <a:endParaRPr lang="en-GB" dirty="0">
              <a:latin typeface="Franklin Gothic Book" panose="020B0503020102020204" pitchFamily="34" charset="0"/>
            </a:endParaRPr>
          </a:p>
          <a:p>
            <a:pPr marL="285750" indent="-285750">
              <a:buClr>
                <a:srgbClr val="09CF62"/>
              </a:buClr>
              <a:buFont typeface="Wingdings" pitchFamily="2" charset="2"/>
              <a:buChar char="§"/>
            </a:pPr>
            <a:r>
              <a:rPr lang="en-GB" dirty="0">
                <a:latin typeface="Franklin Gothic Book" panose="020B0503020102020204" pitchFamily="34" charset="0"/>
              </a:rPr>
              <a:t>City Advisor/facilitator concludes the session, briefly summarizes outcomes of the discussions and explains the next steps (10 minutes)</a:t>
            </a:r>
          </a:p>
        </p:txBody>
      </p:sp>
      <p:sp>
        <p:nvSpPr>
          <p:cNvPr id="17" name="Text Placeholder 4">
            <a:extLst>
              <a:ext uri="{FF2B5EF4-FFF2-40B4-BE49-F238E27FC236}">
                <a16:creationId xmlns:a16="http://schemas.microsoft.com/office/drawing/2014/main" id="{12833E99-4379-B94A-A2DA-A7568643A4CF}"/>
              </a:ext>
            </a:extLst>
          </p:cNvPr>
          <p:cNvSpPr>
            <a:spLocks noGrp="1"/>
          </p:cNvSpPr>
          <p:nvPr>
            <p:ph type="body" sz="quarter" idx="20"/>
          </p:nvPr>
        </p:nvSpPr>
        <p:spPr>
          <a:xfrm>
            <a:off x="9797415" y="6570502"/>
            <a:ext cx="2211084" cy="234585"/>
          </a:xfrm>
        </p:spPr>
        <p:txBody>
          <a:bodyPr/>
          <a:lstStyle/>
          <a:p>
            <a:r>
              <a:rPr lang="en-US" dirty="0"/>
              <a:t>www.c40knowledgehub.org</a:t>
            </a:r>
          </a:p>
        </p:txBody>
      </p:sp>
    </p:spTree>
    <p:extLst>
      <p:ext uri="{BB962C8B-B14F-4D97-AF65-F5344CB8AC3E}">
        <p14:creationId xmlns:p14="http://schemas.microsoft.com/office/powerpoint/2010/main" val="14420721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large green field&#10;&#10;Description automatically generated">
            <a:extLst>
              <a:ext uri="{FF2B5EF4-FFF2-40B4-BE49-F238E27FC236}">
                <a16:creationId xmlns:a16="http://schemas.microsoft.com/office/drawing/2014/main" id="{AF880634-11C8-4748-ACA2-97F14EA8043F}"/>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AD3A39CD-70BC-EA4E-90C5-8F6E97F015E0}"/>
              </a:ext>
            </a:extLst>
          </p:cNvPr>
          <p:cNvSpPr>
            <a:spLocks noGrp="1"/>
          </p:cNvSpPr>
          <p:nvPr>
            <p:ph type="pic" sz="quarter" idx="16"/>
          </p:nvPr>
        </p:nvSpPr>
        <p:spPr>
          <a:solidFill>
            <a:srgbClr val="09CF62">
              <a:alpha val="40000"/>
            </a:srgbClr>
          </a:solidFill>
        </p:spPr>
      </p:sp>
      <p:sp>
        <p:nvSpPr>
          <p:cNvPr id="4" name="Picture Placeholder 3">
            <a:extLst>
              <a:ext uri="{FF2B5EF4-FFF2-40B4-BE49-F238E27FC236}">
                <a16:creationId xmlns:a16="http://schemas.microsoft.com/office/drawing/2014/main" id="{0FFC93CE-924B-DA40-A1A0-28FCFE1085F9}"/>
              </a:ext>
            </a:extLst>
          </p:cNvPr>
          <p:cNvSpPr>
            <a:spLocks noGrp="1"/>
          </p:cNvSpPr>
          <p:nvPr>
            <p:ph type="pic" sz="quarter" idx="20"/>
          </p:nvPr>
        </p:nvSpPr>
        <p:spPr/>
      </p:sp>
      <p:sp>
        <p:nvSpPr>
          <p:cNvPr id="5" name="Text Placeholder 4">
            <a:extLst>
              <a:ext uri="{FF2B5EF4-FFF2-40B4-BE49-F238E27FC236}">
                <a16:creationId xmlns:a16="http://schemas.microsoft.com/office/drawing/2014/main" id="{C5D21AFB-4A72-FD49-AAA8-F721131C2DD9}"/>
              </a:ext>
            </a:extLst>
          </p:cNvPr>
          <p:cNvSpPr>
            <a:spLocks noGrp="1"/>
          </p:cNvSpPr>
          <p:nvPr>
            <p:ph type="body" sz="quarter" idx="21"/>
          </p:nvPr>
        </p:nvSpPr>
        <p:spPr/>
        <p:txBody>
          <a:bodyPr/>
          <a:lstStyle/>
          <a:p>
            <a:r>
              <a:rPr lang="en-US" dirty="0"/>
              <a:t>48</a:t>
            </a:r>
          </a:p>
        </p:txBody>
      </p:sp>
      <p:sp>
        <p:nvSpPr>
          <p:cNvPr id="8" name="Title 5">
            <a:extLst>
              <a:ext uri="{FF2B5EF4-FFF2-40B4-BE49-F238E27FC236}">
                <a16:creationId xmlns:a16="http://schemas.microsoft.com/office/drawing/2014/main" id="{FCE7DCB2-D6F6-DC48-AD06-2748EB2227D6}"/>
              </a:ext>
            </a:extLst>
          </p:cNvPr>
          <p:cNvSpPr>
            <a:spLocks noGrp="1"/>
          </p:cNvSpPr>
          <p:nvPr>
            <p:ph type="ctrTitle"/>
          </p:nvPr>
        </p:nvSpPr>
        <p:spPr>
          <a:xfrm>
            <a:off x="6096000" y="342535"/>
            <a:ext cx="4507974" cy="1158923"/>
          </a:xfrm>
        </p:spPr>
        <p:txBody>
          <a:bodyPr/>
          <a:lstStyle/>
          <a:p>
            <a:r>
              <a:rPr lang="en-US" dirty="0">
                <a:solidFill>
                  <a:schemeClr val="tx1"/>
                </a:solidFill>
              </a:rPr>
              <a:t>Facilitator slides</a:t>
            </a:r>
          </a:p>
        </p:txBody>
      </p:sp>
    </p:spTree>
    <p:extLst>
      <p:ext uri="{BB962C8B-B14F-4D97-AF65-F5344CB8AC3E}">
        <p14:creationId xmlns:p14="http://schemas.microsoft.com/office/powerpoint/2010/main" val="32045345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3D64-9A1A-41C6-AF8A-7724B182C129}"/>
              </a:ext>
            </a:extLst>
          </p:cNvPr>
          <p:cNvSpPr>
            <a:spLocks noGrp="1"/>
          </p:cNvSpPr>
          <p:nvPr>
            <p:ph type="ctrTitle"/>
          </p:nvPr>
        </p:nvSpPr>
        <p:spPr>
          <a:xfrm>
            <a:off x="310101" y="372601"/>
            <a:ext cx="6748102" cy="471043"/>
          </a:xfrm>
        </p:spPr>
        <p:txBody>
          <a:bodyPr lIns="91440" tIns="45720" rIns="91440" bIns="45720" anchor="t">
            <a:noAutofit/>
          </a:bodyPr>
          <a:lstStyle/>
          <a:p>
            <a:r>
              <a:rPr lang="en-GB" b="0" dirty="0">
                <a:latin typeface="Franklin Gothic Medium" panose="020B0603020102020204" pitchFamily="34" charset="0"/>
              </a:rPr>
              <a:t>Workshop preparation</a:t>
            </a:r>
          </a:p>
        </p:txBody>
      </p:sp>
      <p:sp>
        <p:nvSpPr>
          <p:cNvPr id="7" name="Picture Placeholder 6">
            <a:extLst>
              <a:ext uri="{FF2B5EF4-FFF2-40B4-BE49-F238E27FC236}">
                <a16:creationId xmlns:a16="http://schemas.microsoft.com/office/drawing/2014/main" id="{E45F20E6-9591-44CE-BF57-3DE771573864}"/>
              </a:ext>
            </a:extLst>
          </p:cNvPr>
          <p:cNvSpPr>
            <a:spLocks noGrp="1"/>
          </p:cNvSpPr>
          <p:nvPr>
            <p:ph type="pic" sz="quarter" idx="18"/>
          </p:nvPr>
        </p:nvSpPr>
        <p:spPr>
          <a:xfrm>
            <a:off x="9475304" y="6520344"/>
            <a:ext cx="2716696" cy="334903"/>
          </a:xfrm>
        </p:spPr>
      </p:sp>
      <p:sp>
        <p:nvSpPr>
          <p:cNvPr id="9" name="Picture Placeholder 8">
            <a:extLst>
              <a:ext uri="{FF2B5EF4-FFF2-40B4-BE49-F238E27FC236}">
                <a16:creationId xmlns:a16="http://schemas.microsoft.com/office/drawing/2014/main" id="{0C509C32-0A9D-46E5-8314-D877D2CA12CF}"/>
              </a:ext>
            </a:extLst>
          </p:cNvPr>
          <p:cNvSpPr>
            <a:spLocks noGrp="1"/>
          </p:cNvSpPr>
          <p:nvPr>
            <p:ph type="pic" sz="quarter" idx="20"/>
          </p:nvPr>
        </p:nvSpPr>
        <p:spPr/>
      </p:sp>
      <p:sp>
        <p:nvSpPr>
          <p:cNvPr id="10" name="Text Placeholder 9">
            <a:extLst>
              <a:ext uri="{FF2B5EF4-FFF2-40B4-BE49-F238E27FC236}">
                <a16:creationId xmlns:a16="http://schemas.microsoft.com/office/drawing/2014/main" id="{BE72EC7F-56E6-4195-AE58-0DDB83C69CE5}"/>
              </a:ext>
            </a:extLst>
          </p:cNvPr>
          <p:cNvSpPr>
            <a:spLocks noGrp="1"/>
          </p:cNvSpPr>
          <p:nvPr>
            <p:ph type="body" sz="quarter" idx="21"/>
          </p:nvPr>
        </p:nvSpPr>
        <p:spPr/>
        <p:txBody>
          <a:bodyPr lIns="91440" tIns="45720" rIns="91440" bIns="45720" anchor="t">
            <a:noAutofit/>
          </a:bodyPr>
          <a:lstStyle/>
          <a:p>
            <a:r>
              <a:rPr lang="en-GB" dirty="0"/>
              <a:t>49</a:t>
            </a:r>
          </a:p>
        </p:txBody>
      </p:sp>
      <p:sp>
        <p:nvSpPr>
          <p:cNvPr id="11" name="TextBox 10">
            <a:extLst>
              <a:ext uri="{FF2B5EF4-FFF2-40B4-BE49-F238E27FC236}">
                <a16:creationId xmlns:a16="http://schemas.microsoft.com/office/drawing/2014/main" id="{8464D8B6-9347-4C05-9249-3B5237340F1C}"/>
              </a:ext>
            </a:extLst>
          </p:cNvPr>
          <p:cNvSpPr txBox="1"/>
          <p:nvPr/>
        </p:nvSpPr>
        <p:spPr>
          <a:xfrm>
            <a:off x="408072" y="1218369"/>
            <a:ext cx="11642559" cy="45089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dirty="0">
                <a:solidFill>
                  <a:schemeClr val="bg2">
                    <a:lumMod val="25000"/>
                  </a:schemeClr>
                </a:solidFill>
                <a:latin typeface="Franklin Gothic Medium"/>
                <a:cs typeface="Calibri"/>
              </a:rPr>
              <a:t>In preparation (or while preparing) for the meeting/workshop, please bear in mind:</a:t>
            </a:r>
          </a:p>
          <a:p>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What you will plan to do with the information you will collect during the session.</a:t>
            </a:r>
          </a:p>
          <a:p>
            <a:pPr marL="342900" indent="-342900">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What information you are keen to collect (e.g. more technical data, roles and responsibilities overview, existing gaps…) </a:t>
            </a:r>
          </a:p>
          <a:p>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Which stakeholders or departments needs to be involved.</a:t>
            </a:r>
          </a:p>
          <a:p>
            <a:pPr marL="342900" indent="-342900">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Think about the number of facilitators and groups for the workshop; keep in mind the number of people per group and the number of facilitators per group. It is recommended to have one person per sector for each group for some activities. For other activities a sectoral group would be better.</a:t>
            </a:r>
            <a:endParaRPr lang="en-GB" dirty="0">
              <a:solidFill>
                <a:srgbClr val="FF0000"/>
              </a:solidFill>
              <a:latin typeface="Franklin Gothic Book" panose="020B0503020102020204" pitchFamily="34" charset="0"/>
              <a:cs typeface="Calibri"/>
            </a:endParaRPr>
          </a:p>
          <a:p>
            <a:pPr>
              <a:buClr>
                <a:srgbClr val="09CF62"/>
              </a:buClr>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Suggest having pre-workshop meetings with facilitators and other presenters. Think about the purpose of the session and the preparation of slides (if needed).</a:t>
            </a:r>
          </a:p>
          <a:p>
            <a:pPr>
              <a:buClr>
                <a:srgbClr val="09CF62"/>
              </a:buClr>
            </a:pPr>
            <a:endParaRPr lang="en-GB" sz="1700" dirty="0">
              <a:latin typeface="Franklin Gothic Book" panose="020B0503020102020204" pitchFamily="34" charset="0"/>
              <a:cs typeface="Calibri"/>
            </a:endParaRPr>
          </a:p>
        </p:txBody>
      </p:sp>
      <p:sp>
        <p:nvSpPr>
          <p:cNvPr id="12" name="Text Placeholder 4">
            <a:extLst>
              <a:ext uri="{FF2B5EF4-FFF2-40B4-BE49-F238E27FC236}">
                <a16:creationId xmlns:a16="http://schemas.microsoft.com/office/drawing/2014/main" id="{E9E1A957-0D16-FB44-B5AD-3BD76AB7A784}"/>
              </a:ext>
            </a:extLst>
          </p:cNvPr>
          <p:cNvSpPr>
            <a:spLocks noGrp="1"/>
          </p:cNvSpPr>
          <p:nvPr>
            <p:ph type="body" sz="quarter" idx="19"/>
          </p:nvPr>
        </p:nvSpPr>
        <p:spPr>
          <a:xfrm>
            <a:off x="9952217" y="6559925"/>
            <a:ext cx="2005650" cy="232592"/>
          </a:xfrm>
        </p:spPr>
        <p:txBody>
          <a:bodyPr/>
          <a:lstStyle/>
          <a:p>
            <a:r>
              <a:rPr lang="en-US" dirty="0"/>
              <a:t>www.c40knowledgehub.org</a:t>
            </a:r>
          </a:p>
        </p:txBody>
      </p:sp>
    </p:spTree>
    <p:extLst>
      <p:ext uri="{BB962C8B-B14F-4D97-AF65-F5344CB8AC3E}">
        <p14:creationId xmlns:p14="http://schemas.microsoft.com/office/powerpoint/2010/main" val="10574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D4B6B2E-F5CB-054E-96D6-4D98DDD21D59}"/>
              </a:ext>
            </a:extLst>
          </p:cNvPr>
          <p:cNvSpPr>
            <a:spLocks noGrp="1"/>
          </p:cNvSpPr>
          <p:nvPr>
            <p:ph type="pic" sz="quarter" idx="20"/>
          </p:nvPr>
        </p:nvSpPr>
        <p:spPr/>
      </p:sp>
      <p:sp>
        <p:nvSpPr>
          <p:cNvPr id="5" name="Text Placeholder 4">
            <a:extLst>
              <a:ext uri="{FF2B5EF4-FFF2-40B4-BE49-F238E27FC236}">
                <a16:creationId xmlns:a16="http://schemas.microsoft.com/office/drawing/2014/main" id="{FC4C7FC6-13D8-7640-81DF-DF0A3F8DD366}"/>
              </a:ext>
            </a:extLst>
          </p:cNvPr>
          <p:cNvSpPr>
            <a:spLocks noGrp="1"/>
          </p:cNvSpPr>
          <p:nvPr>
            <p:ph type="body" sz="quarter" idx="21"/>
          </p:nvPr>
        </p:nvSpPr>
        <p:spPr/>
        <p:txBody>
          <a:bodyPr/>
          <a:lstStyle/>
          <a:p>
            <a:r>
              <a:rPr lang="en-US" dirty="0"/>
              <a:t>5</a:t>
            </a:r>
          </a:p>
        </p:txBody>
      </p:sp>
      <p:sp>
        <p:nvSpPr>
          <p:cNvPr id="6" name="Title 5">
            <a:extLst>
              <a:ext uri="{FF2B5EF4-FFF2-40B4-BE49-F238E27FC236}">
                <a16:creationId xmlns:a16="http://schemas.microsoft.com/office/drawing/2014/main" id="{D20ABD8B-030A-D24D-930A-B68A8E45A135}"/>
              </a:ext>
            </a:extLst>
          </p:cNvPr>
          <p:cNvSpPr>
            <a:spLocks noGrp="1"/>
          </p:cNvSpPr>
          <p:nvPr>
            <p:ph type="ctrTitle"/>
          </p:nvPr>
        </p:nvSpPr>
        <p:spPr>
          <a:xfrm>
            <a:off x="6096000" y="857412"/>
            <a:ext cx="4687479" cy="1158923"/>
          </a:xfrm>
        </p:spPr>
        <p:txBody>
          <a:bodyPr/>
          <a:lstStyle/>
          <a:p>
            <a:r>
              <a:rPr lang="en-US" dirty="0">
                <a:solidFill>
                  <a:sysClr val="windowText" lastClr="000000"/>
                </a:solidFill>
              </a:rPr>
              <a:t>Pre- workshop meeting </a:t>
            </a:r>
          </a:p>
        </p:txBody>
      </p:sp>
      <p:pic>
        <p:nvPicPr>
          <p:cNvPr id="8" name="Picture Placeholder 11" descr="A large building with a grassy field&#10;&#10;Description automatically generated">
            <a:extLst>
              <a:ext uri="{FF2B5EF4-FFF2-40B4-BE49-F238E27FC236}">
                <a16:creationId xmlns:a16="http://schemas.microsoft.com/office/drawing/2014/main" id="{F49B7EB5-279C-8542-A448-6F32F08408E3}"/>
              </a:ext>
            </a:extLst>
          </p:cNvPr>
          <p:cNvPicPr>
            <a:picLocks noGrp="1" noChangeAspect="1"/>
          </p:cNvPicPr>
          <p:nvPr>
            <p:ph type="pic" sz="quarter" idx="15"/>
          </p:nvPr>
        </p:nvPicPr>
        <p:blipFill>
          <a:blip r:embed="rId2" cstate="print">
            <a:extLst>
              <a:ext uri="{28A0092B-C50C-407E-A947-70E740481C1C}">
                <a14:useLocalDpi xmlns:a14="http://schemas.microsoft.com/office/drawing/2010/main"/>
              </a:ext>
            </a:extLst>
          </a:blip>
          <a:srcRect/>
          <a:stretch>
            <a:fillRect/>
          </a:stretch>
        </p:blipFill>
        <p:spPr>
          <a:xfrm>
            <a:off x="-16933" y="0"/>
            <a:ext cx="7607300" cy="6858000"/>
          </a:xfrm>
          <a:prstGeom prst="rtTriangle">
            <a:avLst/>
          </a:prstGeom>
          <a:solidFill>
            <a:srgbClr val="009DA5"/>
          </a:solidFill>
        </p:spPr>
      </p:pic>
      <p:sp>
        <p:nvSpPr>
          <p:cNvPr id="3" name="Picture Placeholder 2">
            <a:extLst>
              <a:ext uri="{FF2B5EF4-FFF2-40B4-BE49-F238E27FC236}">
                <a16:creationId xmlns:a16="http://schemas.microsoft.com/office/drawing/2014/main" id="{11F2E8CB-F7F4-BA41-B769-A51FD8721AFF}"/>
              </a:ext>
            </a:extLst>
          </p:cNvPr>
          <p:cNvSpPr>
            <a:spLocks noGrp="1"/>
          </p:cNvSpPr>
          <p:nvPr>
            <p:ph type="pic" sz="quarter" idx="16"/>
          </p:nvPr>
        </p:nvSpPr>
        <p:spPr>
          <a:solidFill>
            <a:srgbClr val="09CF62">
              <a:alpha val="40000"/>
            </a:srgbClr>
          </a:solidFill>
        </p:spPr>
      </p:sp>
    </p:spTree>
    <p:extLst>
      <p:ext uri="{BB962C8B-B14F-4D97-AF65-F5344CB8AC3E}">
        <p14:creationId xmlns:p14="http://schemas.microsoft.com/office/powerpoint/2010/main" val="12048145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14D7F-F71C-E947-A6D0-EC71E8D0EB62}"/>
              </a:ext>
            </a:extLst>
          </p:cNvPr>
          <p:cNvSpPr>
            <a:spLocks noGrp="1"/>
          </p:cNvSpPr>
          <p:nvPr>
            <p:ph type="ctrTitle"/>
          </p:nvPr>
        </p:nvSpPr>
        <p:spPr>
          <a:xfrm>
            <a:off x="312992" y="358115"/>
            <a:ext cx="5978951" cy="649549"/>
          </a:xfrm>
        </p:spPr>
        <p:txBody>
          <a:bodyPr anchor="t"/>
          <a:lstStyle/>
          <a:p>
            <a:r>
              <a:rPr lang="en-US" b="0" dirty="0"/>
              <a:t>Workshop preparation</a:t>
            </a:r>
          </a:p>
        </p:txBody>
      </p:sp>
      <p:sp>
        <p:nvSpPr>
          <p:cNvPr id="7" name="Picture Placeholder 6">
            <a:extLst>
              <a:ext uri="{FF2B5EF4-FFF2-40B4-BE49-F238E27FC236}">
                <a16:creationId xmlns:a16="http://schemas.microsoft.com/office/drawing/2014/main" id="{AD1A4675-D733-474A-9824-A7FEB64A2150}"/>
              </a:ext>
            </a:extLst>
          </p:cNvPr>
          <p:cNvSpPr>
            <a:spLocks noGrp="1"/>
          </p:cNvSpPr>
          <p:nvPr>
            <p:ph type="pic" sz="quarter" idx="18"/>
          </p:nvPr>
        </p:nvSpPr>
        <p:spPr>
          <a:xfrm>
            <a:off x="9435548" y="6520344"/>
            <a:ext cx="2756452" cy="334903"/>
          </a:xfrm>
        </p:spPr>
      </p:sp>
      <p:sp>
        <p:nvSpPr>
          <p:cNvPr id="9" name="Picture Placeholder 8">
            <a:extLst>
              <a:ext uri="{FF2B5EF4-FFF2-40B4-BE49-F238E27FC236}">
                <a16:creationId xmlns:a16="http://schemas.microsoft.com/office/drawing/2014/main" id="{6CCA4204-A88E-6740-B9B0-509F316D06FB}"/>
              </a:ext>
            </a:extLst>
          </p:cNvPr>
          <p:cNvSpPr>
            <a:spLocks noGrp="1"/>
          </p:cNvSpPr>
          <p:nvPr>
            <p:ph type="pic" sz="quarter" idx="20"/>
          </p:nvPr>
        </p:nvSpPr>
        <p:spPr/>
      </p:sp>
      <p:sp>
        <p:nvSpPr>
          <p:cNvPr id="10" name="Text Placeholder 9">
            <a:extLst>
              <a:ext uri="{FF2B5EF4-FFF2-40B4-BE49-F238E27FC236}">
                <a16:creationId xmlns:a16="http://schemas.microsoft.com/office/drawing/2014/main" id="{982CFCB0-A2BA-C543-A568-D86540BCAFAA}"/>
              </a:ext>
            </a:extLst>
          </p:cNvPr>
          <p:cNvSpPr>
            <a:spLocks noGrp="1"/>
          </p:cNvSpPr>
          <p:nvPr>
            <p:ph type="body" sz="quarter" idx="21"/>
          </p:nvPr>
        </p:nvSpPr>
        <p:spPr/>
        <p:txBody>
          <a:bodyPr/>
          <a:lstStyle/>
          <a:p>
            <a:r>
              <a:rPr lang="en-US" dirty="0"/>
              <a:t>50</a:t>
            </a:r>
          </a:p>
        </p:txBody>
      </p:sp>
      <p:sp>
        <p:nvSpPr>
          <p:cNvPr id="11" name="Rectangle 10">
            <a:extLst>
              <a:ext uri="{FF2B5EF4-FFF2-40B4-BE49-F238E27FC236}">
                <a16:creationId xmlns:a16="http://schemas.microsoft.com/office/drawing/2014/main" id="{8C80907F-36F5-CB4A-8D1B-572AEE963756}"/>
              </a:ext>
            </a:extLst>
          </p:cNvPr>
          <p:cNvSpPr/>
          <p:nvPr/>
        </p:nvSpPr>
        <p:spPr>
          <a:xfrm>
            <a:off x="410963" y="1225639"/>
            <a:ext cx="11147300" cy="5355312"/>
          </a:xfrm>
          <a:prstGeom prst="rect">
            <a:avLst/>
          </a:prstGeom>
        </p:spPr>
        <p:txBody>
          <a:bodyPr wrap="square">
            <a:spAutoFit/>
          </a:bodyPr>
          <a:lstStyle/>
          <a:p>
            <a:r>
              <a:rPr lang="en-GB" sz="2000" dirty="0">
                <a:solidFill>
                  <a:schemeClr val="bg2">
                    <a:lumMod val="25000"/>
                  </a:schemeClr>
                </a:solidFill>
                <a:latin typeface="Franklin Gothic Medium"/>
                <a:cs typeface="Calibri"/>
              </a:rPr>
              <a:t>In preparation (or while preparing) for the meeting/workshop, please bear in mind:</a:t>
            </a:r>
          </a:p>
          <a:p>
            <a:endParaRPr lang="en-GB" sz="1700" dirty="0">
              <a:solidFill>
                <a:schemeClr val="bg2">
                  <a:lumMod val="25000"/>
                </a:schemeClr>
              </a:solidFill>
              <a:latin typeface="Franklin Gothic Medium"/>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Check the Glossary in the City CAP MER Guidance to have an overview of the “technical” terms needed during the first session of the 2</a:t>
            </a:r>
            <a:r>
              <a:rPr lang="en-GB" baseline="30000" dirty="0">
                <a:latin typeface="Franklin Gothic Book" panose="020B0503020102020204" pitchFamily="34" charset="0"/>
                <a:cs typeface="Calibri"/>
              </a:rPr>
              <a:t>nd</a:t>
            </a:r>
            <a:r>
              <a:rPr lang="en-GB" dirty="0">
                <a:latin typeface="Franklin Gothic Book" panose="020B0503020102020204" pitchFamily="34" charset="0"/>
                <a:cs typeface="Calibri"/>
              </a:rPr>
              <a:t> workshop.</a:t>
            </a:r>
          </a:p>
          <a:p>
            <a:pPr marL="342900" indent="-342900">
              <a:buClr>
                <a:srgbClr val="09CF62"/>
              </a:buClr>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Be sure you use examples during the first session of the 2</a:t>
            </a:r>
            <a:r>
              <a:rPr lang="en-GB" baseline="30000" dirty="0">
                <a:latin typeface="Franklin Gothic Book" panose="020B0503020102020204" pitchFamily="34" charset="0"/>
                <a:cs typeface="Calibri"/>
              </a:rPr>
              <a:t>nd</a:t>
            </a:r>
            <a:r>
              <a:rPr lang="en-GB" dirty="0">
                <a:latin typeface="Franklin Gothic Book" panose="020B0503020102020204" pitchFamily="34" charset="0"/>
                <a:cs typeface="Calibri"/>
              </a:rPr>
              <a:t> workshop for the intervention logic and technical terms. Check the matrix for more examples.</a:t>
            </a:r>
          </a:p>
          <a:p>
            <a:pPr marL="342900" indent="-342900">
              <a:buClr>
                <a:srgbClr val="09CF62"/>
              </a:buClr>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Make sure during the second session of the 2</a:t>
            </a:r>
            <a:r>
              <a:rPr lang="en-GB" baseline="30000" dirty="0">
                <a:latin typeface="Franklin Gothic Book" panose="020B0503020102020204" pitchFamily="34" charset="0"/>
                <a:cs typeface="Calibri"/>
              </a:rPr>
              <a:t>nd</a:t>
            </a:r>
            <a:r>
              <a:rPr lang="en-GB" dirty="0">
                <a:latin typeface="Franklin Gothic Book" panose="020B0503020102020204" pitchFamily="34" charset="0"/>
                <a:cs typeface="Calibri"/>
              </a:rPr>
              <a:t> workshop to address both adaptation and mitigation.</a:t>
            </a:r>
          </a:p>
          <a:p>
            <a:endParaRPr lang="en-GB" dirty="0">
              <a:solidFill>
                <a:schemeClr val="bg2">
                  <a:lumMod val="25000"/>
                </a:schemeClr>
              </a:solidFill>
              <a:latin typeface="Franklin Gothic Medium"/>
              <a:cs typeface="Calibri"/>
            </a:endParaRPr>
          </a:p>
          <a:p>
            <a:pPr marL="285750" indent="-285750">
              <a:buClr>
                <a:srgbClr val="09CF62"/>
              </a:buClr>
              <a:buFont typeface="Wingdings" pitchFamily="2" charset="2"/>
              <a:buChar char="q"/>
            </a:pPr>
            <a:r>
              <a:rPr lang="en-GB" dirty="0">
                <a:latin typeface="Franklin Gothic Book" panose="020B0503020102020204" pitchFamily="34" charset="0"/>
                <a:cs typeface="Calibri"/>
              </a:rPr>
              <a:t>If your city has already finished the action prioritisation stage it is recommended to bring a list of priority actions for the indicator’s session. Make sure you identify before the workshop and bring a list of current indicators and owners.</a:t>
            </a:r>
          </a:p>
          <a:p>
            <a:pPr>
              <a:buClr>
                <a:srgbClr val="09CF62"/>
              </a:buClr>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Please be sure that all participants have read the checklist in the guidance. For this, it is recommended to send the checklist by email to the participants before the workshop or print it and distribute the checklist to the participants during the session.</a:t>
            </a:r>
          </a:p>
          <a:p>
            <a:endParaRPr lang="en-GB" sz="1700" dirty="0">
              <a:latin typeface="Franklin Gothic Book" panose="020B0503020102020204" pitchFamily="34" charset="0"/>
              <a:cs typeface="Calibri"/>
            </a:endParaRPr>
          </a:p>
          <a:p>
            <a:pPr marL="285750" indent="-285750">
              <a:buClr>
                <a:srgbClr val="09CF62"/>
              </a:buClr>
              <a:buFont typeface="Wingdings" pitchFamily="2" charset="2"/>
              <a:buChar char="q"/>
            </a:pPr>
            <a:endParaRPr lang="en-US" dirty="0">
              <a:latin typeface="Franklin Gothic Book" panose="020B0503020102020204" pitchFamily="34" charset="0"/>
            </a:endParaRPr>
          </a:p>
        </p:txBody>
      </p:sp>
      <p:sp>
        <p:nvSpPr>
          <p:cNvPr id="12" name="Text Placeholder 4">
            <a:extLst>
              <a:ext uri="{FF2B5EF4-FFF2-40B4-BE49-F238E27FC236}">
                <a16:creationId xmlns:a16="http://schemas.microsoft.com/office/drawing/2014/main" id="{00BCED2E-F0A4-604F-8C72-12E7E451E758}"/>
              </a:ext>
            </a:extLst>
          </p:cNvPr>
          <p:cNvSpPr>
            <a:spLocks noGrp="1"/>
          </p:cNvSpPr>
          <p:nvPr>
            <p:ph type="body" sz="quarter" idx="19"/>
          </p:nvPr>
        </p:nvSpPr>
        <p:spPr>
          <a:xfrm>
            <a:off x="9952217" y="6580951"/>
            <a:ext cx="1963518" cy="182939"/>
          </a:xfrm>
        </p:spPr>
        <p:txBody>
          <a:bodyPr/>
          <a:lstStyle/>
          <a:p>
            <a:r>
              <a:rPr lang="en-US" dirty="0"/>
              <a:t>www.c40knowledgehub.org</a:t>
            </a:r>
          </a:p>
        </p:txBody>
      </p:sp>
    </p:spTree>
    <p:extLst>
      <p:ext uri="{BB962C8B-B14F-4D97-AF65-F5344CB8AC3E}">
        <p14:creationId xmlns:p14="http://schemas.microsoft.com/office/powerpoint/2010/main" val="24148635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14D7F-F71C-E947-A6D0-EC71E8D0EB62}"/>
              </a:ext>
            </a:extLst>
          </p:cNvPr>
          <p:cNvSpPr>
            <a:spLocks noGrp="1"/>
          </p:cNvSpPr>
          <p:nvPr>
            <p:ph type="ctrTitle"/>
          </p:nvPr>
        </p:nvSpPr>
        <p:spPr>
          <a:xfrm>
            <a:off x="323878" y="371778"/>
            <a:ext cx="5978951" cy="649549"/>
          </a:xfrm>
        </p:spPr>
        <p:txBody>
          <a:bodyPr anchor="t"/>
          <a:lstStyle/>
          <a:p>
            <a:r>
              <a:rPr lang="en-US" b="0" dirty="0"/>
              <a:t>Workshop preparation</a:t>
            </a:r>
          </a:p>
        </p:txBody>
      </p:sp>
      <p:sp>
        <p:nvSpPr>
          <p:cNvPr id="7" name="Picture Placeholder 6">
            <a:extLst>
              <a:ext uri="{FF2B5EF4-FFF2-40B4-BE49-F238E27FC236}">
                <a16:creationId xmlns:a16="http://schemas.microsoft.com/office/drawing/2014/main" id="{AD1A4675-D733-474A-9824-A7FEB64A2150}"/>
              </a:ext>
            </a:extLst>
          </p:cNvPr>
          <p:cNvSpPr>
            <a:spLocks noGrp="1"/>
          </p:cNvSpPr>
          <p:nvPr>
            <p:ph type="pic" sz="quarter" idx="18"/>
          </p:nvPr>
        </p:nvSpPr>
        <p:spPr>
          <a:xfrm>
            <a:off x="9409044" y="6520344"/>
            <a:ext cx="2782956" cy="334903"/>
          </a:xfrm>
        </p:spPr>
      </p:sp>
      <p:sp>
        <p:nvSpPr>
          <p:cNvPr id="9" name="Picture Placeholder 8">
            <a:extLst>
              <a:ext uri="{FF2B5EF4-FFF2-40B4-BE49-F238E27FC236}">
                <a16:creationId xmlns:a16="http://schemas.microsoft.com/office/drawing/2014/main" id="{6CCA4204-A88E-6740-B9B0-509F316D06FB}"/>
              </a:ext>
            </a:extLst>
          </p:cNvPr>
          <p:cNvSpPr>
            <a:spLocks noGrp="1"/>
          </p:cNvSpPr>
          <p:nvPr>
            <p:ph type="pic" sz="quarter" idx="20"/>
          </p:nvPr>
        </p:nvSpPr>
        <p:spPr/>
      </p:sp>
      <p:sp>
        <p:nvSpPr>
          <p:cNvPr id="10" name="Text Placeholder 9">
            <a:extLst>
              <a:ext uri="{FF2B5EF4-FFF2-40B4-BE49-F238E27FC236}">
                <a16:creationId xmlns:a16="http://schemas.microsoft.com/office/drawing/2014/main" id="{982CFCB0-A2BA-C543-A568-D86540BCAFAA}"/>
              </a:ext>
            </a:extLst>
          </p:cNvPr>
          <p:cNvSpPr>
            <a:spLocks noGrp="1"/>
          </p:cNvSpPr>
          <p:nvPr>
            <p:ph type="body" sz="quarter" idx="21"/>
          </p:nvPr>
        </p:nvSpPr>
        <p:spPr/>
        <p:txBody>
          <a:bodyPr/>
          <a:lstStyle/>
          <a:p>
            <a:r>
              <a:rPr lang="en-US" dirty="0"/>
              <a:t>51</a:t>
            </a:r>
          </a:p>
        </p:txBody>
      </p:sp>
      <p:sp>
        <p:nvSpPr>
          <p:cNvPr id="11" name="Rectangle 10">
            <a:extLst>
              <a:ext uri="{FF2B5EF4-FFF2-40B4-BE49-F238E27FC236}">
                <a16:creationId xmlns:a16="http://schemas.microsoft.com/office/drawing/2014/main" id="{8C80907F-36F5-CB4A-8D1B-572AEE963756}"/>
              </a:ext>
            </a:extLst>
          </p:cNvPr>
          <p:cNvSpPr/>
          <p:nvPr/>
        </p:nvSpPr>
        <p:spPr>
          <a:xfrm>
            <a:off x="421849" y="1220321"/>
            <a:ext cx="11147300" cy="677108"/>
          </a:xfrm>
          <a:prstGeom prst="rect">
            <a:avLst/>
          </a:prstGeom>
        </p:spPr>
        <p:txBody>
          <a:bodyPr wrap="square">
            <a:spAutoFit/>
          </a:bodyPr>
          <a:lstStyle/>
          <a:p>
            <a:r>
              <a:rPr lang="en-GB" sz="2000" dirty="0">
                <a:solidFill>
                  <a:schemeClr val="bg2">
                    <a:lumMod val="25000"/>
                  </a:schemeClr>
                </a:solidFill>
                <a:latin typeface="Franklin Gothic Medium"/>
                <a:cs typeface="Calibri"/>
              </a:rPr>
              <a:t>In preparation (or while preparing) for the meeting/workshop, please bear in mind:</a:t>
            </a:r>
          </a:p>
          <a:p>
            <a:pPr marL="285750" indent="-285750">
              <a:buClr>
                <a:srgbClr val="09CF62"/>
              </a:buClr>
              <a:buFont typeface="Wingdings" pitchFamily="2" charset="2"/>
              <a:buChar char="q"/>
            </a:pPr>
            <a:endParaRPr lang="en-US" dirty="0">
              <a:latin typeface="Franklin Gothic Book" panose="020B0503020102020204" pitchFamily="34" charset="0"/>
            </a:endParaRPr>
          </a:p>
        </p:txBody>
      </p:sp>
      <p:sp>
        <p:nvSpPr>
          <p:cNvPr id="3" name="Rectángulo 2">
            <a:extLst>
              <a:ext uri="{FF2B5EF4-FFF2-40B4-BE49-F238E27FC236}">
                <a16:creationId xmlns:a16="http://schemas.microsoft.com/office/drawing/2014/main" id="{B6282808-4C6D-9948-9419-C03591C5ABDD}"/>
              </a:ext>
            </a:extLst>
          </p:cNvPr>
          <p:cNvSpPr/>
          <p:nvPr/>
        </p:nvSpPr>
        <p:spPr>
          <a:xfrm>
            <a:off x="421849" y="1777452"/>
            <a:ext cx="10961499" cy="4524315"/>
          </a:xfrm>
          <a:prstGeom prst="rect">
            <a:avLst/>
          </a:prstGeom>
        </p:spPr>
        <p:txBody>
          <a:bodyPr wrap="square">
            <a:spAutoFit/>
          </a:bodyPr>
          <a:lstStyle/>
          <a:p>
            <a:pPr marL="285750" indent="-285750">
              <a:buClr>
                <a:srgbClr val="09CF62"/>
              </a:buClr>
              <a:buFont typeface="Wingdings" pitchFamily="2" charset="2"/>
              <a:buChar char="q"/>
            </a:pPr>
            <a:r>
              <a:rPr lang="en-US" dirty="0">
                <a:latin typeface="Franklin Gothic Book" panose="020B0503020102020204" pitchFamily="34" charset="0"/>
              </a:rPr>
              <a:t>Consider the results of the needs assessment (if you want you can bring a summary, the co-benefit criteria used for the Action Section &amp; </a:t>
            </a:r>
            <a:r>
              <a:rPr lang="en-GB" dirty="0">
                <a:latin typeface="Franklin Gothic Book" panose="020B0503020102020204" pitchFamily="34" charset="0"/>
              </a:rPr>
              <a:t>Prioritisation</a:t>
            </a:r>
            <a:r>
              <a:rPr lang="en-US" dirty="0">
                <a:latin typeface="Franklin Gothic Book" panose="020B0503020102020204" pitchFamily="34" charset="0"/>
              </a:rPr>
              <a:t> (ASAP) process; think about thematic areas that are related to the equity and inclusivity component (e.g. health, gender, jobs, access to the benefit…) to use during one of the activities.</a:t>
            </a:r>
          </a:p>
          <a:p>
            <a:pPr>
              <a:buClr>
                <a:srgbClr val="09CF62"/>
              </a:buClr>
            </a:pPr>
            <a:endParaRPr lang="en-US" dirty="0">
              <a:latin typeface="Franklin Gothic Book" panose="020B0503020102020204" pitchFamily="34" charset="0"/>
            </a:endParaRPr>
          </a:p>
          <a:p>
            <a:pPr marL="285750" indent="-285750">
              <a:buClr>
                <a:srgbClr val="09CF62"/>
              </a:buClr>
              <a:buFont typeface="Wingdings" pitchFamily="2" charset="2"/>
              <a:buChar char="q"/>
            </a:pPr>
            <a:r>
              <a:rPr lang="en-US" dirty="0">
                <a:latin typeface="Franklin Gothic Book" panose="020B0503020102020204" pitchFamily="34" charset="0"/>
              </a:rPr>
              <a:t> Please check examples from other cities in term of equity &amp; inclusivity.</a:t>
            </a:r>
          </a:p>
          <a:p>
            <a:pPr marL="285750" indent="-285750">
              <a:buClr>
                <a:srgbClr val="09CF62"/>
              </a:buClr>
              <a:buFont typeface="Wingdings" pitchFamily="2" charset="2"/>
              <a:buChar char="q"/>
            </a:pPr>
            <a:endParaRPr lang="en-US" dirty="0">
              <a:latin typeface="Franklin Gothic Book" panose="020B0503020102020204" pitchFamily="34" charset="0"/>
            </a:endParaRPr>
          </a:p>
          <a:p>
            <a:pPr marL="285750" indent="-285750">
              <a:buClr>
                <a:srgbClr val="09CF62"/>
              </a:buClr>
              <a:buFont typeface="Wingdings" pitchFamily="2" charset="2"/>
              <a:buChar char="q"/>
            </a:pPr>
            <a:r>
              <a:rPr lang="en-US" dirty="0">
                <a:latin typeface="Franklin Gothic Book" panose="020B0503020102020204" pitchFamily="34" charset="0"/>
              </a:rPr>
              <a:t>Please feel free to create and add slides from the need assessment to the equity and inclusivity session.</a:t>
            </a:r>
          </a:p>
          <a:p>
            <a:pPr>
              <a:buClr>
                <a:srgbClr val="09CF62"/>
              </a:buClr>
            </a:pPr>
            <a:endParaRPr lang="en-US" dirty="0">
              <a:latin typeface="Franklin Gothic Book" panose="020B0503020102020204" pitchFamily="34" charset="0"/>
            </a:endParaRPr>
          </a:p>
          <a:p>
            <a:pPr marL="285750" indent="-285750">
              <a:buClr>
                <a:srgbClr val="09CF62"/>
              </a:buClr>
              <a:buFont typeface="Wingdings" pitchFamily="2" charset="2"/>
              <a:buChar char="q"/>
            </a:pPr>
            <a:r>
              <a:rPr lang="en-US" dirty="0">
                <a:latin typeface="Franklin Gothic Book" panose="020B0503020102020204" pitchFamily="34" charset="0"/>
              </a:rPr>
              <a:t>It is recommended to </a:t>
            </a:r>
            <a:r>
              <a:rPr lang="en-GB" dirty="0">
                <a:latin typeface="Franklin Gothic Book" panose="020B0503020102020204" pitchFamily="34" charset="0"/>
              </a:rPr>
              <a:t>organise</a:t>
            </a:r>
            <a:r>
              <a:rPr lang="en-US" dirty="0">
                <a:latin typeface="Franklin Gothic Book" panose="020B0503020102020204" pitchFamily="34" charset="0"/>
              </a:rPr>
              <a:t> another meeting where you could follow the steps suggested during this workshop and replicate them in all the priority actions and list all the missing indicators. Participants can choose three priority actions, analyze them at home, following the same process proposed during the workshop, and present them to the plenary group.</a:t>
            </a:r>
          </a:p>
          <a:p>
            <a:pPr>
              <a:buClr>
                <a:srgbClr val="09CF62"/>
              </a:buClr>
            </a:pPr>
            <a:endParaRPr lang="en-US" dirty="0">
              <a:latin typeface="Franklin Gothic Book" panose="020B0503020102020204" pitchFamily="34" charset="0"/>
            </a:endParaRPr>
          </a:p>
          <a:p>
            <a:pPr marL="285750" indent="-285750">
              <a:buClr>
                <a:srgbClr val="09CF62"/>
              </a:buClr>
              <a:buFont typeface="Wingdings" pitchFamily="2" charset="2"/>
              <a:buChar char="q"/>
            </a:pPr>
            <a:r>
              <a:rPr lang="en-US" dirty="0">
                <a:latin typeface="Franklin Gothic Book" panose="020B0503020102020204" pitchFamily="34" charset="0"/>
              </a:rPr>
              <a:t>During the 6</a:t>
            </a:r>
            <a:r>
              <a:rPr lang="en-US" baseline="30000" dirty="0">
                <a:latin typeface="Franklin Gothic Book" panose="020B0503020102020204" pitchFamily="34" charset="0"/>
              </a:rPr>
              <a:t>th</a:t>
            </a:r>
            <a:r>
              <a:rPr lang="en-US" dirty="0">
                <a:latin typeface="Franklin Gothic Book" panose="020B0503020102020204" pitchFamily="34" charset="0"/>
              </a:rPr>
              <a:t> session of the 2</a:t>
            </a:r>
            <a:r>
              <a:rPr lang="en-US" baseline="30000" dirty="0">
                <a:latin typeface="Franklin Gothic Book" panose="020B0503020102020204" pitchFamily="34" charset="0"/>
              </a:rPr>
              <a:t>nd</a:t>
            </a:r>
            <a:r>
              <a:rPr lang="en-US" dirty="0">
                <a:latin typeface="Franklin Gothic Book" panose="020B0503020102020204" pitchFamily="34" charset="0"/>
              </a:rPr>
              <a:t> workshop make sure to draw the line with the stakeholders identified in the previous activities.</a:t>
            </a:r>
          </a:p>
        </p:txBody>
      </p:sp>
      <p:sp>
        <p:nvSpPr>
          <p:cNvPr id="12" name="Text Placeholder 4">
            <a:extLst>
              <a:ext uri="{FF2B5EF4-FFF2-40B4-BE49-F238E27FC236}">
                <a16:creationId xmlns:a16="http://schemas.microsoft.com/office/drawing/2014/main" id="{25F04FB8-74EF-8F4E-8918-0DCFDFED4F91}"/>
              </a:ext>
            </a:extLst>
          </p:cNvPr>
          <p:cNvSpPr>
            <a:spLocks noGrp="1"/>
          </p:cNvSpPr>
          <p:nvPr>
            <p:ph type="body" sz="quarter" idx="19"/>
          </p:nvPr>
        </p:nvSpPr>
        <p:spPr>
          <a:xfrm>
            <a:off x="9765481" y="6553174"/>
            <a:ext cx="2090293" cy="232591"/>
          </a:xfrm>
        </p:spPr>
        <p:txBody>
          <a:bodyPr/>
          <a:lstStyle/>
          <a:p>
            <a:r>
              <a:rPr lang="en-US" dirty="0"/>
              <a:t>www.c40knowledgehub.org</a:t>
            </a:r>
          </a:p>
        </p:txBody>
      </p:sp>
    </p:spTree>
    <p:extLst>
      <p:ext uri="{BB962C8B-B14F-4D97-AF65-F5344CB8AC3E}">
        <p14:creationId xmlns:p14="http://schemas.microsoft.com/office/powerpoint/2010/main" val="4968583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8F6BADE-2E8C-8B41-BE87-EC317C613520}"/>
              </a:ext>
            </a:extLst>
          </p:cNvPr>
          <p:cNvSpPr>
            <a:spLocks noGrp="1"/>
          </p:cNvSpPr>
          <p:nvPr>
            <p:ph type="pic" sz="quarter" idx="19"/>
          </p:nvPr>
        </p:nvSpPr>
        <p:spPr>
          <a:xfrm>
            <a:off x="9435548" y="6520344"/>
            <a:ext cx="2756452" cy="334903"/>
          </a:xfrm>
        </p:spPr>
      </p:sp>
      <p:sp>
        <p:nvSpPr>
          <p:cNvPr id="12" name="Picture Placeholder 11">
            <a:extLst>
              <a:ext uri="{FF2B5EF4-FFF2-40B4-BE49-F238E27FC236}">
                <a16:creationId xmlns:a16="http://schemas.microsoft.com/office/drawing/2014/main" id="{DCF171FE-8F1B-0C46-8D5A-097C2747E4E2}"/>
              </a:ext>
            </a:extLst>
          </p:cNvPr>
          <p:cNvSpPr>
            <a:spLocks noGrp="1"/>
          </p:cNvSpPr>
          <p:nvPr>
            <p:ph type="pic" sz="quarter" idx="21"/>
          </p:nvPr>
        </p:nvSpPr>
        <p:spPr/>
      </p:sp>
      <p:sp>
        <p:nvSpPr>
          <p:cNvPr id="13" name="Text Placeholder 12">
            <a:extLst>
              <a:ext uri="{FF2B5EF4-FFF2-40B4-BE49-F238E27FC236}">
                <a16:creationId xmlns:a16="http://schemas.microsoft.com/office/drawing/2014/main" id="{36CFAD47-8A90-5548-B102-B4EF698F329C}"/>
              </a:ext>
            </a:extLst>
          </p:cNvPr>
          <p:cNvSpPr>
            <a:spLocks noGrp="1"/>
          </p:cNvSpPr>
          <p:nvPr>
            <p:ph type="body" sz="quarter" idx="22"/>
          </p:nvPr>
        </p:nvSpPr>
        <p:spPr/>
        <p:txBody>
          <a:bodyPr/>
          <a:lstStyle/>
          <a:p>
            <a:r>
              <a:rPr lang="en-US" dirty="0"/>
              <a:t>52</a:t>
            </a:r>
          </a:p>
        </p:txBody>
      </p:sp>
      <p:grpSp>
        <p:nvGrpSpPr>
          <p:cNvPr id="15" name="Group 14">
            <a:extLst>
              <a:ext uri="{FF2B5EF4-FFF2-40B4-BE49-F238E27FC236}">
                <a16:creationId xmlns:a16="http://schemas.microsoft.com/office/drawing/2014/main" id="{C5AC2C62-DE93-D24B-8D3E-AD48BBFBAD4A}"/>
              </a:ext>
            </a:extLst>
          </p:cNvPr>
          <p:cNvGrpSpPr/>
          <p:nvPr/>
        </p:nvGrpSpPr>
        <p:grpSpPr>
          <a:xfrm>
            <a:off x="1519822" y="1965067"/>
            <a:ext cx="8879866" cy="3880497"/>
            <a:chOff x="1785769" y="1365775"/>
            <a:chExt cx="8879866" cy="3504674"/>
          </a:xfrm>
        </p:grpSpPr>
        <p:sp>
          <p:nvSpPr>
            <p:cNvPr id="24" name="Oval 23">
              <a:extLst>
                <a:ext uri="{FF2B5EF4-FFF2-40B4-BE49-F238E27FC236}">
                  <a16:creationId xmlns:a16="http://schemas.microsoft.com/office/drawing/2014/main" id="{84646CDB-37FE-1245-B54C-3244FDD6C406}"/>
                </a:ext>
              </a:extLst>
            </p:cNvPr>
            <p:cNvSpPr/>
            <p:nvPr/>
          </p:nvSpPr>
          <p:spPr>
            <a:xfrm>
              <a:off x="3005945" y="1767476"/>
              <a:ext cx="6151880" cy="3102973"/>
            </a:xfrm>
            <a:prstGeom prst="ellipse">
              <a:avLst/>
            </a:prstGeom>
            <a:noFill/>
            <a:ln w="60325" cap="flat" cmpd="sng" algn="ctr">
              <a:solidFill>
                <a:srgbClr val="98C93C">
                  <a:lumMod val="60000"/>
                  <a:lumOff val="40000"/>
                </a:srgbClr>
              </a:solidFill>
              <a:prstDash val="sysDash"/>
              <a:miter lim="800000"/>
              <a:extLst>
                <a:ext uri="{C807C97D-BFC1-408E-A445-0C87EB9F89A2}">
                  <ask:lineSketchStyleProps xmlns:ask="http://schemas.microsoft.com/office/drawing/2018/sketchyshapes" sd="1219033472">
                    <a:custGeom>
                      <a:avLst/>
                      <a:gdLst>
                        <a:gd name="connsiteX0" fmla="*/ 0 w 7410450"/>
                        <a:gd name="connsiteY0" fmla="*/ 1476486 h 2952971"/>
                        <a:gd name="connsiteX1" fmla="*/ 3705225 w 7410450"/>
                        <a:gd name="connsiteY1" fmla="*/ 0 h 2952971"/>
                        <a:gd name="connsiteX2" fmla="*/ 7410450 w 7410450"/>
                        <a:gd name="connsiteY2" fmla="*/ 1476486 h 2952971"/>
                        <a:gd name="connsiteX3" fmla="*/ 3705225 w 7410450"/>
                        <a:gd name="connsiteY3" fmla="*/ 2952972 h 2952971"/>
                        <a:gd name="connsiteX4" fmla="*/ 0 w 7410450"/>
                        <a:gd name="connsiteY4" fmla="*/ 1476486 h 2952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10450" h="2952971" extrusionOk="0">
                          <a:moveTo>
                            <a:pt x="0" y="1476486"/>
                          </a:moveTo>
                          <a:cubicBezTo>
                            <a:pt x="-97105" y="601148"/>
                            <a:pt x="1621377" y="14078"/>
                            <a:pt x="3705225" y="0"/>
                          </a:cubicBezTo>
                          <a:cubicBezTo>
                            <a:pt x="5910927" y="33550"/>
                            <a:pt x="7368185" y="662389"/>
                            <a:pt x="7410450" y="1476486"/>
                          </a:cubicBezTo>
                          <a:cubicBezTo>
                            <a:pt x="7217536" y="2480318"/>
                            <a:pt x="5720919" y="3122359"/>
                            <a:pt x="3705225" y="2952972"/>
                          </a:cubicBezTo>
                          <a:cubicBezTo>
                            <a:pt x="1522422" y="2878309"/>
                            <a:pt x="32583" y="2307495"/>
                            <a:pt x="0" y="1476486"/>
                          </a:cubicBezTo>
                          <a:close/>
                        </a:path>
                      </a:pathLst>
                    </a:custGeom>
                    <ask:type>
                      <ask:lineSketchNone/>
                    </ask:type>
                  </ask:lineSketchStyleProps>
                </a:ext>
              </a:extLst>
            </a:ln>
            <a:effectLst/>
          </p:spPr>
          <p:txBody>
            <a:bodyPr rot="0" spcFirstLastPara="0" vertOverflow="overflow" horzOverflow="overflow" vert="horz" wrap="none" lIns="72000" tIns="72000" rIns="72000" bIns="72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err="1">
                <a:ln>
                  <a:noFill/>
                </a:ln>
                <a:solidFill>
                  <a:prstClr val="white"/>
                </a:solidFill>
                <a:effectLst/>
                <a:uLnTx/>
                <a:uFillTx/>
              </a:endParaRPr>
            </a:p>
          </p:txBody>
        </p:sp>
        <p:cxnSp>
          <p:nvCxnSpPr>
            <p:cNvPr id="25" name="Conector recto 5">
              <a:extLst>
                <a:ext uri="{FF2B5EF4-FFF2-40B4-BE49-F238E27FC236}">
                  <a16:creationId xmlns:a16="http://schemas.microsoft.com/office/drawing/2014/main" id="{BC7713DE-9242-064E-8EFE-B29D5F59F50B}"/>
                </a:ext>
              </a:extLst>
            </p:cNvPr>
            <p:cNvCxnSpPr>
              <a:cxnSpLocks/>
            </p:cNvCxnSpPr>
            <p:nvPr/>
          </p:nvCxnSpPr>
          <p:spPr>
            <a:xfrm>
              <a:off x="3208057" y="2683697"/>
              <a:ext cx="5747657" cy="0"/>
            </a:xfrm>
            <a:prstGeom prst="line">
              <a:avLst/>
            </a:prstGeom>
            <a:noFill/>
            <a:ln w="15875" cap="flat" cmpd="sng" algn="ctr">
              <a:solidFill>
                <a:sysClr val="window" lastClr="FFFFFF"/>
              </a:solidFill>
              <a:prstDash val="solid"/>
              <a:miter lim="800000"/>
            </a:ln>
            <a:effectLst/>
          </p:spPr>
        </p:cxnSp>
        <p:sp>
          <p:nvSpPr>
            <p:cNvPr id="26" name="Rectángulo redondeado 13">
              <a:extLst>
                <a:ext uri="{FF2B5EF4-FFF2-40B4-BE49-F238E27FC236}">
                  <a16:creationId xmlns:a16="http://schemas.microsoft.com/office/drawing/2014/main" id="{D91F554B-838D-9C46-B662-2D36DA2A1844}"/>
                </a:ext>
              </a:extLst>
            </p:cNvPr>
            <p:cNvSpPr/>
            <p:nvPr/>
          </p:nvSpPr>
          <p:spPr>
            <a:xfrm>
              <a:off x="4702767" y="2901861"/>
              <a:ext cx="2846113" cy="527140"/>
            </a:xfrm>
            <a:prstGeom prst="roundRect">
              <a:avLst/>
            </a:prstGeom>
            <a:solidFill>
              <a:schemeClr val="bg2">
                <a:lumMod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700" b="0" i="0" u="none" strike="noStrike" kern="0" cap="none" spc="0" normalizeH="0" baseline="0" noProof="0">
                <a:ln>
                  <a:noFill/>
                </a:ln>
                <a:solidFill>
                  <a:srgbClr val="1C1815">
                    <a:lumMod val="75000"/>
                    <a:lumOff val="25000"/>
                  </a:srgbClr>
                </a:solidFill>
                <a:effectLst/>
                <a:uLnTx/>
                <a:uFillTx/>
              </a:endParaRPr>
            </a:p>
          </p:txBody>
        </p:sp>
        <p:sp>
          <p:nvSpPr>
            <p:cNvPr id="27" name="Rectángulo redondeado 17">
              <a:extLst>
                <a:ext uri="{FF2B5EF4-FFF2-40B4-BE49-F238E27FC236}">
                  <a16:creationId xmlns:a16="http://schemas.microsoft.com/office/drawing/2014/main" id="{9A9A89A1-39E9-584B-8DC4-D960D543E93D}"/>
                </a:ext>
              </a:extLst>
            </p:cNvPr>
            <p:cNvSpPr/>
            <p:nvPr/>
          </p:nvSpPr>
          <p:spPr>
            <a:xfrm>
              <a:off x="4702767" y="3483409"/>
              <a:ext cx="2846113" cy="509325"/>
            </a:xfrm>
            <a:prstGeom prst="roundRect">
              <a:avLst/>
            </a:prstGeom>
            <a:solidFill>
              <a:srgbClr val="98C93C">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700" b="0" i="0" u="none" strike="noStrike" kern="0" cap="none" spc="0" normalizeH="0" baseline="0" noProof="0">
                <a:ln>
                  <a:noFill/>
                </a:ln>
                <a:solidFill>
                  <a:srgbClr val="1C1815">
                    <a:lumMod val="75000"/>
                    <a:lumOff val="25000"/>
                  </a:srgbClr>
                </a:solidFill>
                <a:effectLst/>
                <a:uLnTx/>
                <a:uFillTx/>
              </a:endParaRPr>
            </a:p>
          </p:txBody>
        </p:sp>
        <p:sp>
          <p:nvSpPr>
            <p:cNvPr id="28" name="Proceso alternativo 21">
              <a:extLst>
                <a:ext uri="{FF2B5EF4-FFF2-40B4-BE49-F238E27FC236}">
                  <a16:creationId xmlns:a16="http://schemas.microsoft.com/office/drawing/2014/main" id="{5F651D25-3665-0347-A935-4B3BE0C2A485}"/>
                </a:ext>
              </a:extLst>
            </p:cNvPr>
            <p:cNvSpPr/>
            <p:nvPr/>
          </p:nvSpPr>
          <p:spPr>
            <a:xfrm>
              <a:off x="1785769" y="2883571"/>
              <a:ext cx="2179874" cy="1090860"/>
            </a:xfrm>
            <a:prstGeom prst="flowChartAlternateProcess">
              <a:avLst/>
            </a:prstGeom>
            <a:solidFill>
              <a:srgbClr val="DDE4E6">
                <a:lumMod val="50000"/>
              </a:srgbClr>
            </a:solidFill>
            <a:ln w="12700" cap="flat" cmpd="sng" algn="ctr">
              <a:solidFill>
                <a:srgbClr val="98C93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a:ln>
                  <a:noFill/>
                </a:ln>
                <a:solidFill>
                  <a:prstClr val="white"/>
                </a:solidFill>
                <a:effectLst/>
                <a:uLnTx/>
                <a:uFillTx/>
              </a:endParaRPr>
            </a:p>
          </p:txBody>
        </p:sp>
        <p:sp>
          <p:nvSpPr>
            <p:cNvPr id="29" name="Rectángulo redondeado 26">
              <a:extLst>
                <a:ext uri="{FF2B5EF4-FFF2-40B4-BE49-F238E27FC236}">
                  <a16:creationId xmlns:a16="http://schemas.microsoft.com/office/drawing/2014/main" id="{05F0C8AD-C738-A844-BA64-B28093E8F3A7}"/>
                </a:ext>
              </a:extLst>
            </p:cNvPr>
            <p:cNvSpPr/>
            <p:nvPr/>
          </p:nvSpPr>
          <p:spPr>
            <a:xfrm>
              <a:off x="4702767" y="1365775"/>
              <a:ext cx="2858898" cy="803403"/>
            </a:xfrm>
            <a:prstGeom prst="roundRect">
              <a:avLst/>
            </a:prstGeom>
            <a:solidFill>
              <a:srgbClr val="97C4A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noProof="0">
                <a:ln>
                  <a:noFill/>
                </a:ln>
                <a:solidFill>
                  <a:srgbClr val="1C1815"/>
                </a:solidFill>
                <a:effectLst/>
                <a:uLnTx/>
                <a:uFillTx/>
              </a:endParaRPr>
            </a:p>
          </p:txBody>
        </p:sp>
        <p:sp>
          <p:nvSpPr>
            <p:cNvPr id="30" name="Rectángulo redondeado 26">
              <a:extLst>
                <a:ext uri="{FF2B5EF4-FFF2-40B4-BE49-F238E27FC236}">
                  <a16:creationId xmlns:a16="http://schemas.microsoft.com/office/drawing/2014/main" id="{89ED4273-F768-B14D-AFB3-DCF047FDD5F3}"/>
                </a:ext>
              </a:extLst>
            </p:cNvPr>
            <p:cNvSpPr/>
            <p:nvPr/>
          </p:nvSpPr>
          <p:spPr>
            <a:xfrm>
              <a:off x="8192942" y="2921473"/>
              <a:ext cx="2472693" cy="1090862"/>
            </a:xfrm>
            <a:prstGeom prst="roundRect">
              <a:avLst/>
            </a:prstGeom>
            <a:solidFill>
              <a:schemeClr val="bg1">
                <a:lumMod val="8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noProof="0">
                <a:ln>
                  <a:noFill/>
                </a:ln>
                <a:solidFill>
                  <a:srgbClr val="1C1815"/>
                </a:solidFill>
                <a:effectLst/>
                <a:uLnTx/>
                <a:uFillTx/>
              </a:endParaRPr>
            </a:p>
          </p:txBody>
        </p:sp>
        <p:sp>
          <p:nvSpPr>
            <p:cNvPr id="31" name="Arrow: Left-Right 10">
              <a:extLst>
                <a:ext uri="{FF2B5EF4-FFF2-40B4-BE49-F238E27FC236}">
                  <a16:creationId xmlns:a16="http://schemas.microsoft.com/office/drawing/2014/main" id="{ED54D986-E9A6-6E42-ACD5-1B1496373855}"/>
                </a:ext>
              </a:extLst>
            </p:cNvPr>
            <p:cNvSpPr/>
            <p:nvPr/>
          </p:nvSpPr>
          <p:spPr>
            <a:xfrm>
              <a:off x="4039271" y="3254213"/>
              <a:ext cx="650711" cy="386179"/>
            </a:xfrm>
            <a:prstGeom prst="leftRightArrow">
              <a:avLst/>
            </a:prstGeom>
            <a:solidFill>
              <a:srgbClr val="98C93C">
                <a:lumMod val="60000"/>
                <a:lumOff val="40000"/>
              </a:srgbClr>
            </a:solidFill>
            <a:ln w="12700" cap="flat" cmpd="sng" algn="ctr">
              <a:noFill/>
              <a:prstDash val="solid"/>
              <a:miter lim="800000"/>
            </a:ln>
            <a:effectLst/>
          </p:spPr>
          <p:txBody>
            <a:bodyPr rot="0" spcFirstLastPara="0" vertOverflow="overflow" horzOverflow="overflow" vert="horz" wrap="none" lIns="72000" tIns="72000" rIns="72000" bIns="72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err="1">
                <a:ln>
                  <a:noFill/>
                </a:ln>
                <a:solidFill>
                  <a:prstClr val="white"/>
                </a:solidFill>
                <a:effectLst/>
                <a:uLnTx/>
                <a:uFillTx/>
              </a:endParaRPr>
            </a:p>
          </p:txBody>
        </p:sp>
        <p:sp>
          <p:nvSpPr>
            <p:cNvPr id="32" name="Arrow: Left-Right 11">
              <a:extLst>
                <a:ext uri="{FF2B5EF4-FFF2-40B4-BE49-F238E27FC236}">
                  <a16:creationId xmlns:a16="http://schemas.microsoft.com/office/drawing/2014/main" id="{271F8932-8FF0-FA43-9138-D1AB8580837C}"/>
                </a:ext>
              </a:extLst>
            </p:cNvPr>
            <p:cNvSpPr/>
            <p:nvPr/>
          </p:nvSpPr>
          <p:spPr>
            <a:xfrm>
              <a:off x="7561665" y="3254213"/>
              <a:ext cx="589867" cy="386179"/>
            </a:xfrm>
            <a:prstGeom prst="leftRightArrow">
              <a:avLst/>
            </a:prstGeom>
            <a:solidFill>
              <a:srgbClr val="98C93C">
                <a:lumMod val="60000"/>
                <a:lumOff val="40000"/>
              </a:srgbClr>
            </a:solidFill>
            <a:ln w="12700" cap="flat" cmpd="sng" algn="ctr">
              <a:noFill/>
              <a:prstDash val="solid"/>
              <a:miter lim="800000"/>
            </a:ln>
            <a:effectLst/>
          </p:spPr>
          <p:txBody>
            <a:bodyPr rot="0" spcFirstLastPara="0" vertOverflow="overflow" horzOverflow="overflow" vert="horz" wrap="none" lIns="72000" tIns="72000" rIns="72000" bIns="72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err="1">
                <a:ln>
                  <a:noFill/>
                </a:ln>
                <a:solidFill>
                  <a:prstClr val="white"/>
                </a:solidFill>
                <a:effectLst/>
                <a:uLnTx/>
                <a:uFillTx/>
              </a:endParaRPr>
            </a:p>
          </p:txBody>
        </p:sp>
        <p:sp>
          <p:nvSpPr>
            <p:cNvPr id="33" name="Arrow: Left-Right 12">
              <a:extLst>
                <a:ext uri="{FF2B5EF4-FFF2-40B4-BE49-F238E27FC236}">
                  <a16:creationId xmlns:a16="http://schemas.microsoft.com/office/drawing/2014/main" id="{B6242BA1-7886-344E-B5FF-5A2E27A7849B}"/>
                </a:ext>
              </a:extLst>
            </p:cNvPr>
            <p:cNvSpPr/>
            <p:nvPr/>
          </p:nvSpPr>
          <p:spPr>
            <a:xfrm rot="16200000">
              <a:off x="5831941" y="2324716"/>
              <a:ext cx="713703" cy="386179"/>
            </a:xfrm>
            <a:prstGeom prst="leftRightArrow">
              <a:avLst/>
            </a:prstGeom>
            <a:solidFill>
              <a:srgbClr val="98C93C">
                <a:lumMod val="60000"/>
                <a:lumOff val="40000"/>
              </a:srgbClr>
            </a:solidFill>
            <a:ln w="12700" cap="flat" cmpd="sng" algn="ctr">
              <a:noFill/>
              <a:prstDash val="solid"/>
              <a:miter lim="800000"/>
            </a:ln>
            <a:effectLst/>
          </p:spPr>
          <p:txBody>
            <a:bodyPr rot="0" spcFirstLastPara="0" vertOverflow="overflow" horzOverflow="overflow" vert="horz" wrap="none" lIns="72000" tIns="72000" rIns="72000" bIns="72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err="1">
                <a:ln>
                  <a:noFill/>
                </a:ln>
                <a:solidFill>
                  <a:prstClr val="white"/>
                </a:solidFill>
                <a:effectLst/>
                <a:uLnTx/>
                <a:uFillTx/>
              </a:endParaRPr>
            </a:p>
          </p:txBody>
        </p:sp>
      </p:grpSp>
      <p:sp>
        <p:nvSpPr>
          <p:cNvPr id="3" name="TextBox 2">
            <a:extLst>
              <a:ext uri="{FF2B5EF4-FFF2-40B4-BE49-F238E27FC236}">
                <a16:creationId xmlns:a16="http://schemas.microsoft.com/office/drawing/2014/main" id="{4D1161E7-1955-FB49-9660-74EC3BD58251}"/>
              </a:ext>
            </a:extLst>
          </p:cNvPr>
          <p:cNvSpPr txBox="1"/>
          <p:nvPr/>
        </p:nvSpPr>
        <p:spPr>
          <a:xfrm>
            <a:off x="305817" y="309219"/>
            <a:ext cx="10093871" cy="661720"/>
          </a:xfrm>
          <a:prstGeom prst="rect">
            <a:avLst/>
          </a:prstGeom>
          <a:noFill/>
        </p:spPr>
        <p:txBody>
          <a:bodyPr wrap="square" rtlCol="0">
            <a:spAutoFit/>
          </a:bodyPr>
          <a:lstStyle/>
          <a:p>
            <a:r>
              <a:rPr lang="en-US" sz="3700" dirty="0">
                <a:solidFill>
                  <a:srgbClr val="09CF62"/>
                </a:solidFill>
                <a:latin typeface="Franklin Gothic Medium" panose="020B0603020102020204" pitchFamily="34" charset="0"/>
              </a:rPr>
              <a:t>“Blank” stakeholders map</a:t>
            </a:r>
          </a:p>
        </p:txBody>
      </p:sp>
      <p:sp>
        <p:nvSpPr>
          <p:cNvPr id="19" name="Rounded Rectangular Callout 18">
            <a:extLst>
              <a:ext uri="{FF2B5EF4-FFF2-40B4-BE49-F238E27FC236}">
                <a16:creationId xmlns:a16="http://schemas.microsoft.com/office/drawing/2014/main" id="{541D349D-CE7C-2949-84AE-F3DBF4A41A42}"/>
              </a:ext>
            </a:extLst>
          </p:cNvPr>
          <p:cNvSpPr/>
          <p:nvPr/>
        </p:nvSpPr>
        <p:spPr>
          <a:xfrm>
            <a:off x="416973" y="1132717"/>
            <a:ext cx="2521935" cy="1152038"/>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feel free to print and use this diagram during the MER governance activity</a:t>
            </a:r>
          </a:p>
        </p:txBody>
      </p:sp>
      <p:sp>
        <p:nvSpPr>
          <p:cNvPr id="2" name="Rectangle 1">
            <a:extLst>
              <a:ext uri="{FF2B5EF4-FFF2-40B4-BE49-F238E27FC236}">
                <a16:creationId xmlns:a16="http://schemas.microsoft.com/office/drawing/2014/main" id="{E2A7F020-D4AD-B24D-9B19-114D7F85BAF4}"/>
              </a:ext>
            </a:extLst>
          </p:cNvPr>
          <p:cNvSpPr/>
          <p:nvPr/>
        </p:nvSpPr>
        <p:spPr>
          <a:xfrm>
            <a:off x="8384121" y="3773043"/>
            <a:ext cx="1579278" cy="369332"/>
          </a:xfrm>
          <a:prstGeom prst="rect">
            <a:avLst/>
          </a:prstGeom>
        </p:spPr>
        <p:txBody>
          <a:bodyPr wrap="none">
            <a:spAutoFit/>
          </a:bodyPr>
          <a:lstStyle/>
          <a:p>
            <a:r>
              <a:rPr lang="en-GB" b="1" kern="0" dirty="0">
                <a:solidFill>
                  <a:srgbClr val="1C1815">
                    <a:lumMod val="75000"/>
                    <a:lumOff val="25000"/>
                  </a:srgbClr>
                </a:solidFill>
                <a:latin typeface="Franklin Gothic Book" panose="020B0503020102020204" pitchFamily="34" charset="0"/>
              </a:rPr>
              <a:t>Private sector </a:t>
            </a:r>
            <a:endParaRPr lang="en-US" dirty="0">
              <a:latin typeface="Franklin Gothic Book" panose="020B0503020102020204" pitchFamily="34" charset="0"/>
            </a:endParaRPr>
          </a:p>
        </p:txBody>
      </p:sp>
      <p:sp>
        <p:nvSpPr>
          <p:cNvPr id="4" name="Rectangle 3">
            <a:extLst>
              <a:ext uri="{FF2B5EF4-FFF2-40B4-BE49-F238E27FC236}">
                <a16:creationId xmlns:a16="http://schemas.microsoft.com/office/drawing/2014/main" id="{63DAC60C-BA13-6945-9306-388AC22F9285}"/>
              </a:ext>
            </a:extLst>
          </p:cNvPr>
          <p:cNvSpPr/>
          <p:nvPr/>
        </p:nvSpPr>
        <p:spPr>
          <a:xfrm>
            <a:off x="5205691" y="2039986"/>
            <a:ext cx="1308370" cy="369332"/>
          </a:xfrm>
          <a:prstGeom prst="rect">
            <a:avLst/>
          </a:prstGeom>
        </p:spPr>
        <p:txBody>
          <a:bodyPr wrap="none">
            <a:spAutoFit/>
          </a:bodyPr>
          <a:lstStyle/>
          <a:p>
            <a:pPr lvl="0" algn="ctr">
              <a:defRPr/>
            </a:pPr>
            <a:r>
              <a:rPr lang="en-GB" b="1" kern="0" dirty="0">
                <a:solidFill>
                  <a:srgbClr val="1C1815">
                    <a:lumMod val="75000"/>
                    <a:lumOff val="25000"/>
                  </a:srgbClr>
                </a:solidFill>
                <a:latin typeface="Franklin Gothic Book" panose="020B0503020102020204" pitchFamily="34" charset="0"/>
              </a:rPr>
              <a:t>Civil society</a:t>
            </a:r>
          </a:p>
        </p:txBody>
      </p:sp>
      <p:sp>
        <p:nvSpPr>
          <p:cNvPr id="5" name="Rectangle 4">
            <a:extLst>
              <a:ext uri="{FF2B5EF4-FFF2-40B4-BE49-F238E27FC236}">
                <a16:creationId xmlns:a16="http://schemas.microsoft.com/office/drawing/2014/main" id="{31E0A4DF-0F3A-FE49-B28B-89FF4D209B1D}"/>
              </a:ext>
            </a:extLst>
          </p:cNvPr>
          <p:cNvSpPr/>
          <p:nvPr/>
        </p:nvSpPr>
        <p:spPr>
          <a:xfrm>
            <a:off x="4424035" y="3633333"/>
            <a:ext cx="2858898" cy="646331"/>
          </a:xfrm>
          <a:prstGeom prst="rect">
            <a:avLst/>
          </a:prstGeom>
        </p:spPr>
        <p:txBody>
          <a:bodyPr wrap="square">
            <a:spAutoFit/>
          </a:bodyPr>
          <a:lstStyle/>
          <a:p>
            <a:pPr lvl="0" algn="ctr">
              <a:defRPr/>
            </a:pPr>
            <a:r>
              <a:rPr lang="en-GB" b="1" kern="0" dirty="0">
                <a:solidFill>
                  <a:srgbClr val="1C1815">
                    <a:lumMod val="75000"/>
                    <a:lumOff val="25000"/>
                  </a:srgbClr>
                </a:solidFill>
                <a:latin typeface="Franklin Gothic Book" panose="020B0503020102020204" pitchFamily="34" charset="0"/>
              </a:rPr>
              <a:t>City CAP MER </a:t>
            </a:r>
          </a:p>
          <a:p>
            <a:pPr lvl="0" algn="ctr">
              <a:defRPr/>
            </a:pPr>
            <a:r>
              <a:rPr lang="en-GB" b="1" kern="0" dirty="0">
                <a:solidFill>
                  <a:srgbClr val="1C1815">
                    <a:lumMod val="75000"/>
                    <a:lumOff val="25000"/>
                  </a:srgbClr>
                </a:solidFill>
                <a:latin typeface="Franklin Gothic Book" panose="020B0503020102020204" pitchFamily="34" charset="0"/>
              </a:rPr>
              <a:t>Coordination team</a:t>
            </a:r>
          </a:p>
        </p:txBody>
      </p:sp>
      <p:sp>
        <p:nvSpPr>
          <p:cNvPr id="22" name="Text Placeholder 4">
            <a:extLst>
              <a:ext uri="{FF2B5EF4-FFF2-40B4-BE49-F238E27FC236}">
                <a16:creationId xmlns:a16="http://schemas.microsoft.com/office/drawing/2014/main" id="{996B53A0-46A7-0A43-8BEE-38369A7AACA0}"/>
              </a:ext>
            </a:extLst>
          </p:cNvPr>
          <p:cNvSpPr>
            <a:spLocks noGrp="1"/>
          </p:cNvSpPr>
          <p:nvPr>
            <p:ph type="body" sz="quarter" idx="20"/>
          </p:nvPr>
        </p:nvSpPr>
        <p:spPr>
          <a:xfrm>
            <a:off x="9870635" y="6546673"/>
            <a:ext cx="2045100" cy="308573"/>
          </a:xfrm>
        </p:spPr>
        <p:txBody>
          <a:bodyPr/>
          <a:lstStyle/>
          <a:p>
            <a:r>
              <a:rPr lang="en-US" dirty="0"/>
              <a:t>www.c40knowledgehub.org</a:t>
            </a:r>
          </a:p>
        </p:txBody>
      </p:sp>
    </p:spTree>
    <p:extLst>
      <p:ext uri="{BB962C8B-B14F-4D97-AF65-F5344CB8AC3E}">
        <p14:creationId xmlns:p14="http://schemas.microsoft.com/office/powerpoint/2010/main" val="26286593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3AB44-8D73-FC47-B338-F08302E5377D}"/>
              </a:ext>
            </a:extLst>
          </p:cNvPr>
          <p:cNvSpPr>
            <a:spLocks noGrp="1"/>
          </p:cNvSpPr>
          <p:nvPr>
            <p:ph type="ctrTitle"/>
          </p:nvPr>
        </p:nvSpPr>
        <p:spPr>
          <a:xfrm>
            <a:off x="294032" y="354455"/>
            <a:ext cx="8347482" cy="641182"/>
          </a:xfrm>
        </p:spPr>
        <p:txBody>
          <a:bodyPr anchor="t">
            <a:normAutofit/>
          </a:bodyPr>
          <a:lstStyle/>
          <a:p>
            <a:r>
              <a:rPr lang="en-US" b="0" dirty="0">
                <a:latin typeface="Franklin Gothic Medium" panose="020B0603020102020204" pitchFamily="34" charset="0"/>
              </a:rPr>
              <a:t>“Blank” MER governance &amp; structure </a:t>
            </a:r>
          </a:p>
        </p:txBody>
      </p:sp>
      <p:sp>
        <p:nvSpPr>
          <p:cNvPr id="10" name="Picture Placeholder 9">
            <a:extLst>
              <a:ext uri="{FF2B5EF4-FFF2-40B4-BE49-F238E27FC236}">
                <a16:creationId xmlns:a16="http://schemas.microsoft.com/office/drawing/2014/main" id="{FB813714-9853-E644-83C3-49FB97E74A48}"/>
              </a:ext>
            </a:extLst>
          </p:cNvPr>
          <p:cNvSpPr>
            <a:spLocks noGrp="1"/>
          </p:cNvSpPr>
          <p:nvPr>
            <p:ph type="pic" sz="quarter" idx="19"/>
          </p:nvPr>
        </p:nvSpPr>
        <p:spPr>
          <a:xfrm>
            <a:off x="9382538" y="6520344"/>
            <a:ext cx="2809461" cy="334903"/>
          </a:xfrm>
        </p:spPr>
      </p:sp>
      <p:sp>
        <p:nvSpPr>
          <p:cNvPr id="12" name="Picture Placeholder 11">
            <a:extLst>
              <a:ext uri="{FF2B5EF4-FFF2-40B4-BE49-F238E27FC236}">
                <a16:creationId xmlns:a16="http://schemas.microsoft.com/office/drawing/2014/main" id="{5462F2E0-0F22-0F43-8A05-52EFC47D9152}"/>
              </a:ext>
            </a:extLst>
          </p:cNvPr>
          <p:cNvSpPr>
            <a:spLocks noGrp="1"/>
          </p:cNvSpPr>
          <p:nvPr>
            <p:ph type="pic" sz="quarter" idx="21"/>
          </p:nvPr>
        </p:nvSpPr>
        <p:spPr/>
      </p:sp>
      <p:sp>
        <p:nvSpPr>
          <p:cNvPr id="13" name="Text Placeholder 12">
            <a:extLst>
              <a:ext uri="{FF2B5EF4-FFF2-40B4-BE49-F238E27FC236}">
                <a16:creationId xmlns:a16="http://schemas.microsoft.com/office/drawing/2014/main" id="{D50C038D-D94F-1742-A9A7-347D139993B1}"/>
              </a:ext>
            </a:extLst>
          </p:cNvPr>
          <p:cNvSpPr>
            <a:spLocks noGrp="1"/>
          </p:cNvSpPr>
          <p:nvPr>
            <p:ph type="body" sz="quarter" idx="22"/>
          </p:nvPr>
        </p:nvSpPr>
        <p:spPr/>
        <p:txBody>
          <a:bodyPr/>
          <a:lstStyle/>
          <a:p>
            <a:r>
              <a:rPr lang="en-US" dirty="0"/>
              <a:t>53</a:t>
            </a:r>
          </a:p>
        </p:txBody>
      </p:sp>
      <p:grpSp>
        <p:nvGrpSpPr>
          <p:cNvPr id="14" name="Group 13">
            <a:extLst>
              <a:ext uri="{FF2B5EF4-FFF2-40B4-BE49-F238E27FC236}">
                <a16:creationId xmlns:a16="http://schemas.microsoft.com/office/drawing/2014/main" id="{D78E241B-8539-9746-BC0B-76D44368AE12}"/>
              </a:ext>
            </a:extLst>
          </p:cNvPr>
          <p:cNvGrpSpPr/>
          <p:nvPr/>
        </p:nvGrpSpPr>
        <p:grpSpPr>
          <a:xfrm>
            <a:off x="865885" y="1177733"/>
            <a:ext cx="9631875" cy="5110196"/>
            <a:chOff x="680720" y="568133"/>
            <a:chExt cx="9631875" cy="5110196"/>
          </a:xfrm>
        </p:grpSpPr>
        <p:cxnSp>
          <p:nvCxnSpPr>
            <p:cNvPr id="15" name="Conector recto 5">
              <a:extLst>
                <a:ext uri="{FF2B5EF4-FFF2-40B4-BE49-F238E27FC236}">
                  <a16:creationId xmlns:a16="http://schemas.microsoft.com/office/drawing/2014/main" id="{A060D2D9-1074-174D-AA48-51044D8B0047}"/>
                </a:ext>
              </a:extLst>
            </p:cNvPr>
            <p:cNvCxnSpPr>
              <a:cxnSpLocks/>
            </p:cNvCxnSpPr>
            <p:nvPr/>
          </p:nvCxnSpPr>
          <p:spPr>
            <a:xfrm>
              <a:off x="3298599" y="2988497"/>
              <a:ext cx="5747657" cy="0"/>
            </a:xfrm>
            <a:prstGeom prst="line">
              <a:avLst/>
            </a:prstGeom>
            <a:ln w="15875">
              <a:noFill/>
            </a:ln>
          </p:spPr>
          <p:style>
            <a:lnRef idx="1">
              <a:schemeClr val="accent1"/>
            </a:lnRef>
            <a:fillRef idx="0">
              <a:schemeClr val="accent1"/>
            </a:fillRef>
            <a:effectRef idx="0">
              <a:schemeClr val="accent1"/>
            </a:effectRef>
            <a:fontRef idx="minor">
              <a:schemeClr val="tx1"/>
            </a:fontRef>
          </p:style>
        </p:cxnSp>
        <p:cxnSp>
          <p:nvCxnSpPr>
            <p:cNvPr id="16" name="Conector recto 10">
              <a:extLst>
                <a:ext uri="{FF2B5EF4-FFF2-40B4-BE49-F238E27FC236}">
                  <a16:creationId xmlns:a16="http://schemas.microsoft.com/office/drawing/2014/main" id="{70ECBF74-9F6E-7E40-B79F-087844C376EB}"/>
                </a:ext>
              </a:extLst>
            </p:cNvPr>
            <p:cNvCxnSpPr>
              <a:cxnSpLocks/>
            </p:cNvCxnSpPr>
            <p:nvPr/>
          </p:nvCxnSpPr>
          <p:spPr>
            <a:xfrm>
              <a:off x="3298599" y="897831"/>
              <a:ext cx="5747657" cy="0"/>
            </a:xfrm>
            <a:prstGeom prst="line">
              <a:avLst/>
            </a:prstGeom>
            <a:ln w="15875">
              <a:noFill/>
            </a:ln>
          </p:spPr>
          <p:style>
            <a:lnRef idx="1">
              <a:schemeClr val="accent1"/>
            </a:lnRef>
            <a:fillRef idx="0">
              <a:schemeClr val="accent1"/>
            </a:fillRef>
            <a:effectRef idx="0">
              <a:schemeClr val="accent1"/>
            </a:effectRef>
            <a:fontRef idx="minor">
              <a:schemeClr val="tx1"/>
            </a:fontRef>
          </p:style>
        </p:cxnSp>
        <p:sp>
          <p:nvSpPr>
            <p:cNvPr id="17" name="Rectángulo redondeado 11">
              <a:extLst>
                <a:ext uri="{FF2B5EF4-FFF2-40B4-BE49-F238E27FC236}">
                  <a16:creationId xmlns:a16="http://schemas.microsoft.com/office/drawing/2014/main" id="{50E5383C-12FA-9440-9344-611EE7A6CD91}"/>
                </a:ext>
              </a:extLst>
            </p:cNvPr>
            <p:cNvSpPr/>
            <p:nvPr/>
          </p:nvSpPr>
          <p:spPr>
            <a:xfrm>
              <a:off x="3377481" y="568133"/>
              <a:ext cx="4852119" cy="432206"/>
            </a:xfrm>
            <a:prstGeom prst="roundRect">
              <a:avLst/>
            </a:prstGeom>
            <a:solidFill>
              <a:srgbClr val="F37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chemeClr val="tx1">
                    <a:lumMod val="75000"/>
                    <a:lumOff val="25000"/>
                  </a:schemeClr>
                </a:solidFill>
              </a:endParaRPr>
            </a:p>
          </p:txBody>
        </p:sp>
        <p:sp>
          <p:nvSpPr>
            <p:cNvPr id="18" name="Rectángulo 12">
              <a:extLst>
                <a:ext uri="{FF2B5EF4-FFF2-40B4-BE49-F238E27FC236}">
                  <a16:creationId xmlns:a16="http://schemas.microsoft.com/office/drawing/2014/main" id="{EADE4204-A8BA-144E-8131-9C0121334D33}"/>
                </a:ext>
              </a:extLst>
            </p:cNvPr>
            <p:cNvSpPr/>
            <p:nvPr/>
          </p:nvSpPr>
          <p:spPr>
            <a:xfrm>
              <a:off x="3364063" y="1068249"/>
              <a:ext cx="4865537" cy="841579"/>
            </a:xfrm>
            <a:prstGeom prst="rect">
              <a:avLst/>
            </a:prstGeom>
            <a:solidFill>
              <a:srgbClr val="F3716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19" name="Rectángulo redondeado 13">
              <a:extLst>
                <a:ext uri="{FF2B5EF4-FFF2-40B4-BE49-F238E27FC236}">
                  <a16:creationId xmlns:a16="http://schemas.microsoft.com/office/drawing/2014/main" id="{C2F5F3A9-34F9-8F48-BDB4-D85134C220E9}"/>
                </a:ext>
              </a:extLst>
            </p:cNvPr>
            <p:cNvSpPr/>
            <p:nvPr/>
          </p:nvSpPr>
          <p:spPr>
            <a:xfrm>
              <a:off x="3377482" y="2371975"/>
              <a:ext cx="4852119" cy="616522"/>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0" name="Rectángulo 14">
              <a:extLst>
                <a:ext uri="{FF2B5EF4-FFF2-40B4-BE49-F238E27FC236}">
                  <a16:creationId xmlns:a16="http://schemas.microsoft.com/office/drawing/2014/main" id="{83B16FA7-AF69-1F47-85A6-536122975445}"/>
                </a:ext>
              </a:extLst>
            </p:cNvPr>
            <p:cNvSpPr/>
            <p:nvPr/>
          </p:nvSpPr>
          <p:spPr>
            <a:xfrm>
              <a:off x="3390899" y="3056408"/>
              <a:ext cx="4838701" cy="756571"/>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1" name="Rectángulo redondeado 17">
              <a:extLst>
                <a:ext uri="{FF2B5EF4-FFF2-40B4-BE49-F238E27FC236}">
                  <a16:creationId xmlns:a16="http://schemas.microsoft.com/office/drawing/2014/main" id="{77065B97-C4A0-B64C-8AC6-3644C92E7320}"/>
                </a:ext>
              </a:extLst>
            </p:cNvPr>
            <p:cNvSpPr/>
            <p:nvPr/>
          </p:nvSpPr>
          <p:spPr>
            <a:xfrm>
              <a:off x="3390900" y="4278331"/>
              <a:ext cx="4838701" cy="616522"/>
            </a:xfrm>
            <a:prstGeom prst="roundRect">
              <a:avLst/>
            </a:prstGeom>
            <a:solidFill>
              <a:srgbClr val="9FD1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solidFill>
                  <a:schemeClr val="tx1">
                    <a:lumMod val="75000"/>
                    <a:lumOff val="25000"/>
                  </a:schemeClr>
                </a:solidFill>
              </a:endParaRPr>
            </a:p>
          </p:txBody>
        </p:sp>
        <p:sp>
          <p:nvSpPr>
            <p:cNvPr id="22" name="Rectángulo 18">
              <a:extLst>
                <a:ext uri="{FF2B5EF4-FFF2-40B4-BE49-F238E27FC236}">
                  <a16:creationId xmlns:a16="http://schemas.microsoft.com/office/drawing/2014/main" id="{1B81560F-84E4-9048-BD49-71B1984702E5}"/>
                </a:ext>
              </a:extLst>
            </p:cNvPr>
            <p:cNvSpPr/>
            <p:nvPr/>
          </p:nvSpPr>
          <p:spPr>
            <a:xfrm>
              <a:off x="3390900" y="4983919"/>
              <a:ext cx="4838701" cy="694410"/>
            </a:xfrm>
            <a:prstGeom prst="rect">
              <a:avLst/>
            </a:prstGeom>
            <a:solidFill>
              <a:srgbClr val="9FD1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3" name="Proceso alternativo 21">
              <a:extLst>
                <a:ext uri="{FF2B5EF4-FFF2-40B4-BE49-F238E27FC236}">
                  <a16:creationId xmlns:a16="http://schemas.microsoft.com/office/drawing/2014/main" id="{59E1DFEA-0E14-C64A-BFCD-653D8B255813}"/>
                </a:ext>
              </a:extLst>
            </p:cNvPr>
            <p:cNvSpPr/>
            <p:nvPr/>
          </p:nvSpPr>
          <p:spPr>
            <a:xfrm>
              <a:off x="680720" y="2359284"/>
              <a:ext cx="2069848" cy="616517"/>
            </a:xfrm>
            <a:prstGeom prst="flowChartAlternateProcess">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a:p>
          </p:txBody>
        </p:sp>
        <p:sp>
          <p:nvSpPr>
            <p:cNvPr id="24" name="Flecha izquierda 22">
              <a:extLst>
                <a:ext uri="{FF2B5EF4-FFF2-40B4-BE49-F238E27FC236}">
                  <a16:creationId xmlns:a16="http://schemas.microsoft.com/office/drawing/2014/main" id="{DBDCEADD-7A32-9343-A449-C9B40C72DE42}"/>
                </a:ext>
              </a:extLst>
            </p:cNvPr>
            <p:cNvSpPr/>
            <p:nvPr/>
          </p:nvSpPr>
          <p:spPr>
            <a:xfrm>
              <a:off x="2746892" y="2603069"/>
              <a:ext cx="603100" cy="254604"/>
            </a:xfrm>
            <a:prstGeom prst="lef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Flecha derecha 23">
              <a:extLst>
                <a:ext uri="{FF2B5EF4-FFF2-40B4-BE49-F238E27FC236}">
                  <a16:creationId xmlns:a16="http://schemas.microsoft.com/office/drawing/2014/main" id="{FD5A05BA-459D-154D-90DA-51FB0BFEB490}"/>
                </a:ext>
              </a:extLst>
            </p:cNvPr>
            <p:cNvSpPr/>
            <p:nvPr/>
          </p:nvSpPr>
          <p:spPr>
            <a:xfrm>
              <a:off x="2774381" y="3352691"/>
              <a:ext cx="603100" cy="254605"/>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Rectángulo 24">
              <a:extLst>
                <a:ext uri="{FF2B5EF4-FFF2-40B4-BE49-F238E27FC236}">
                  <a16:creationId xmlns:a16="http://schemas.microsoft.com/office/drawing/2014/main" id="{4E9C41A8-6ABE-0E48-A310-38FDB21E8148}"/>
                </a:ext>
              </a:extLst>
            </p:cNvPr>
            <p:cNvSpPr/>
            <p:nvPr/>
          </p:nvSpPr>
          <p:spPr>
            <a:xfrm>
              <a:off x="680720" y="3043712"/>
              <a:ext cx="2069848" cy="766288"/>
            </a:xfrm>
            <a:prstGeom prst="rect">
              <a:avLst/>
            </a:prstGeom>
            <a:solidFill>
              <a:schemeClr val="bg2">
                <a:lumMod val="5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7" name="Rectángulo 27">
              <a:extLst>
                <a:ext uri="{FF2B5EF4-FFF2-40B4-BE49-F238E27FC236}">
                  <a16:creationId xmlns:a16="http://schemas.microsoft.com/office/drawing/2014/main" id="{28BD4DFC-8ECB-D146-9B59-2EB6D9F69689}"/>
                </a:ext>
              </a:extLst>
            </p:cNvPr>
            <p:cNvSpPr/>
            <p:nvPr/>
          </p:nvSpPr>
          <p:spPr>
            <a:xfrm>
              <a:off x="8693343" y="1283260"/>
              <a:ext cx="1619252" cy="2324037"/>
            </a:xfrm>
            <a:prstGeom prst="rect">
              <a:avLst/>
            </a:prstGeom>
            <a:gradFill flip="none" rotWithShape="1">
              <a:gsLst>
                <a:gs pos="0">
                  <a:srgbClr val="95BBAE">
                    <a:shade val="30000"/>
                    <a:satMod val="115000"/>
                  </a:srgbClr>
                </a:gs>
                <a:gs pos="50000">
                  <a:srgbClr val="95BBAE">
                    <a:shade val="67500"/>
                    <a:satMod val="115000"/>
                  </a:srgbClr>
                </a:gs>
                <a:gs pos="100000">
                  <a:srgbClr val="95BBAE">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8" name="Flecha izquierda-derecha-arriba 28">
              <a:extLst>
                <a:ext uri="{FF2B5EF4-FFF2-40B4-BE49-F238E27FC236}">
                  <a16:creationId xmlns:a16="http://schemas.microsoft.com/office/drawing/2014/main" id="{63CB74E6-C24E-BE45-904F-2DDF558EAA90}"/>
                </a:ext>
              </a:extLst>
            </p:cNvPr>
            <p:cNvSpPr/>
            <p:nvPr/>
          </p:nvSpPr>
          <p:spPr>
            <a:xfrm rot="5400000">
              <a:off x="7890336" y="1568970"/>
              <a:ext cx="466629" cy="1139382"/>
            </a:xfrm>
            <a:prstGeom prst="leftRightUpArrow">
              <a:avLst>
                <a:gd name="adj1" fmla="val 26787"/>
                <a:gd name="adj2" fmla="val 28572"/>
                <a:gd name="adj3" fmla="val 2142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9" name="Flecha izquierda 22">
              <a:extLst>
                <a:ext uri="{FF2B5EF4-FFF2-40B4-BE49-F238E27FC236}">
                  <a16:creationId xmlns:a16="http://schemas.microsoft.com/office/drawing/2014/main" id="{AE2960C0-32B6-F940-BE4F-890EF1235C5E}"/>
                </a:ext>
              </a:extLst>
            </p:cNvPr>
            <p:cNvSpPr/>
            <p:nvPr/>
          </p:nvSpPr>
          <p:spPr>
            <a:xfrm rot="16200000">
              <a:off x="4883720" y="3909282"/>
              <a:ext cx="431100" cy="263011"/>
            </a:xfrm>
            <a:prstGeom prst="lef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Flecha izquierda 22">
              <a:extLst>
                <a:ext uri="{FF2B5EF4-FFF2-40B4-BE49-F238E27FC236}">
                  <a16:creationId xmlns:a16="http://schemas.microsoft.com/office/drawing/2014/main" id="{EDA9A64D-E4BF-9340-BAD8-0F3970130016}"/>
                </a:ext>
              </a:extLst>
            </p:cNvPr>
            <p:cNvSpPr/>
            <p:nvPr/>
          </p:nvSpPr>
          <p:spPr>
            <a:xfrm rot="16200000">
              <a:off x="4888221" y="2020100"/>
              <a:ext cx="422095" cy="263012"/>
            </a:xfrm>
            <a:prstGeom prst="lef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1" name="Flecha derecha 23">
              <a:extLst>
                <a:ext uri="{FF2B5EF4-FFF2-40B4-BE49-F238E27FC236}">
                  <a16:creationId xmlns:a16="http://schemas.microsoft.com/office/drawing/2014/main" id="{1622A571-6092-294F-878F-75AC233FF603}"/>
                </a:ext>
              </a:extLst>
            </p:cNvPr>
            <p:cNvSpPr/>
            <p:nvPr/>
          </p:nvSpPr>
          <p:spPr>
            <a:xfrm rot="16200000">
              <a:off x="6411882" y="3905600"/>
              <a:ext cx="423732" cy="263012"/>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Flecha derecha 23">
              <a:extLst>
                <a:ext uri="{FF2B5EF4-FFF2-40B4-BE49-F238E27FC236}">
                  <a16:creationId xmlns:a16="http://schemas.microsoft.com/office/drawing/2014/main" id="{7B10176C-E331-EE43-A746-E505E80D0475}"/>
                </a:ext>
              </a:extLst>
            </p:cNvPr>
            <p:cNvSpPr/>
            <p:nvPr/>
          </p:nvSpPr>
          <p:spPr>
            <a:xfrm rot="16200000">
              <a:off x="6412700" y="1984888"/>
              <a:ext cx="422095" cy="263011"/>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sp>
        <p:nvSpPr>
          <p:cNvPr id="3" name="Rounded Rectangular Callout 2">
            <a:extLst>
              <a:ext uri="{FF2B5EF4-FFF2-40B4-BE49-F238E27FC236}">
                <a16:creationId xmlns:a16="http://schemas.microsoft.com/office/drawing/2014/main" id="{7015110F-9AE6-2F4B-9812-2B879432F44E}"/>
              </a:ext>
            </a:extLst>
          </p:cNvPr>
          <p:cNvSpPr/>
          <p:nvPr/>
        </p:nvSpPr>
        <p:spPr>
          <a:xfrm>
            <a:off x="410693" y="974608"/>
            <a:ext cx="2521935" cy="1248256"/>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Please feel free to print and use this diagram during the Current Monitoring System activity</a:t>
            </a:r>
          </a:p>
        </p:txBody>
      </p:sp>
      <p:sp>
        <p:nvSpPr>
          <p:cNvPr id="4" name="Rectangle 3">
            <a:extLst>
              <a:ext uri="{FF2B5EF4-FFF2-40B4-BE49-F238E27FC236}">
                <a16:creationId xmlns:a16="http://schemas.microsoft.com/office/drawing/2014/main" id="{E49E3A07-FFB4-FB4C-8A60-9E3BFD5EC242}"/>
              </a:ext>
            </a:extLst>
          </p:cNvPr>
          <p:cNvSpPr/>
          <p:nvPr/>
        </p:nvSpPr>
        <p:spPr>
          <a:xfrm>
            <a:off x="4374793" y="1198042"/>
            <a:ext cx="3214406" cy="369332"/>
          </a:xfrm>
          <a:prstGeom prst="rect">
            <a:avLst/>
          </a:prstGeom>
        </p:spPr>
        <p:txBody>
          <a:bodyPr wrap="none">
            <a:spAutoFit/>
          </a:bodyPr>
          <a:lstStyle/>
          <a:p>
            <a:pPr algn="ctr"/>
            <a:r>
              <a:rPr lang="en-GB" b="1" dirty="0">
                <a:solidFill>
                  <a:schemeClr val="tx1">
                    <a:lumMod val="75000"/>
                    <a:lumOff val="25000"/>
                  </a:schemeClr>
                </a:solidFill>
                <a:latin typeface="Franklin Gothic Book" panose="020B0503020102020204" pitchFamily="34" charset="0"/>
              </a:rPr>
              <a:t>MAYOR / CITY COUNCIL OFFICE</a:t>
            </a:r>
          </a:p>
        </p:txBody>
      </p:sp>
      <p:sp>
        <p:nvSpPr>
          <p:cNvPr id="5" name="Rectangle 4">
            <a:extLst>
              <a:ext uri="{FF2B5EF4-FFF2-40B4-BE49-F238E27FC236}">
                <a16:creationId xmlns:a16="http://schemas.microsoft.com/office/drawing/2014/main" id="{51C2FA36-BF64-F74E-A6AC-72339F819EB5}"/>
              </a:ext>
            </a:extLst>
          </p:cNvPr>
          <p:cNvSpPr/>
          <p:nvPr/>
        </p:nvSpPr>
        <p:spPr>
          <a:xfrm>
            <a:off x="4664765" y="5011526"/>
            <a:ext cx="2862469" cy="369332"/>
          </a:xfrm>
          <a:prstGeom prst="rect">
            <a:avLst/>
          </a:prstGeom>
        </p:spPr>
        <p:txBody>
          <a:bodyPr wrap="square">
            <a:spAutoFit/>
          </a:bodyPr>
          <a:lstStyle/>
          <a:p>
            <a:r>
              <a:rPr lang="en-GB" b="1" dirty="0">
                <a:solidFill>
                  <a:schemeClr val="tx1">
                    <a:lumMod val="75000"/>
                    <a:lumOff val="25000"/>
                  </a:schemeClr>
                </a:solidFill>
                <a:latin typeface="Franklin Gothic Book" panose="020B0503020102020204" pitchFamily="34" charset="0"/>
              </a:rPr>
              <a:t>Departments / Agencies</a:t>
            </a:r>
            <a:endParaRPr lang="en-US" b="1" dirty="0">
              <a:latin typeface="Franklin Gothic Book" panose="020B0503020102020204" pitchFamily="34" charset="0"/>
            </a:endParaRPr>
          </a:p>
        </p:txBody>
      </p:sp>
      <p:sp>
        <p:nvSpPr>
          <p:cNvPr id="6" name="Rectangle 5">
            <a:extLst>
              <a:ext uri="{FF2B5EF4-FFF2-40B4-BE49-F238E27FC236}">
                <a16:creationId xmlns:a16="http://schemas.microsoft.com/office/drawing/2014/main" id="{37EE71A8-FB7C-3E4C-A9B6-08C7604A67E0}"/>
              </a:ext>
            </a:extLst>
          </p:cNvPr>
          <p:cNvSpPr/>
          <p:nvPr/>
        </p:nvSpPr>
        <p:spPr>
          <a:xfrm>
            <a:off x="3762339" y="2985722"/>
            <a:ext cx="4452731" cy="646331"/>
          </a:xfrm>
          <a:prstGeom prst="rect">
            <a:avLst/>
          </a:prstGeom>
        </p:spPr>
        <p:txBody>
          <a:bodyPr wrap="square">
            <a:spAutoFit/>
          </a:bodyPr>
          <a:lstStyle/>
          <a:p>
            <a:pPr algn="ctr"/>
            <a:r>
              <a:rPr lang="en-GB" dirty="0">
                <a:solidFill>
                  <a:schemeClr val="tx1">
                    <a:lumMod val="75000"/>
                    <a:lumOff val="25000"/>
                  </a:schemeClr>
                </a:solidFill>
                <a:latin typeface="Franklin Gothic Book" panose="020B0503020102020204" pitchFamily="34" charset="0"/>
              </a:rPr>
              <a:t>CAP MER coordination team</a:t>
            </a:r>
          </a:p>
          <a:p>
            <a:pPr algn="ctr"/>
            <a:r>
              <a:rPr lang="en-GB" dirty="0">
                <a:solidFill>
                  <a:schemeClr val="tx1">
                    <a:lumMod val="75000"/>
                    <a:lumOff val="25000"/>
                  </a:schemeClr>
                </a:solidFill>
                <a:latin typeface="Franklin Gothic Book" panose="020B0503020102020204" pitchFamily="34" charset="0"/>
              </a:rPr>
              <a:t>PLANNING OFFICE + CLIMATE UNIT</a:t>
            </a:r>
          </a:p>
        </p:txBody>
      </p:sp>
      <p:sp>
        <p:nvSpPr>
          <p:cNvPr id="7" name="Rectangle 6">
            <a:extLst>
              <a:ext uri="{FF2B5EF4-FFF2-40B4-BE49-F238E27FC236}">
                <a16:creationId xmlns:a16="http://schemas.microsoft.com/office/drawing/2014/main" id="{63B7D9D2-480A-654A-A7B0-251A54494742}"/>
              </a:ext>
            </a:extLst>
          </p:cNvPr>
          <p:cNvSpPr/>
          <p:nvPr/>
        </p:nvSpPr>
        <p:spPr>
          <a:xfrm>
            <a:off x="847612" y="2966670"/>
            <a:ext cx="2012843" cy="584775"/>
          </a:xfrm>
          <a:prstGeom prst="rect">
            <a:avLst/>
          </a:prstGeom>
        </p:spPr>
        <p:txBody>
          <a:bodyPr wrap="square">
            <a:spAutoFit/>
          </a:bodyPr>
          <a:lstStyle/>
          <a:p>
            <a:pPr algn="ctr"/>
            <a:r>
              <a:rPr lang="en-GB" sz="1600" dirty="0">
                <a:solidFill>
                  <a:schemeClr val="bg1"/>
                </a:solidFill>
                <a:latin typeface="Franklin Gothic Book" panose="020B0503020102020204" pitchFamily="34" charset="0"/>
              </a:rPr>
              <a:t>National / Regional Agencies</a:t>
            </a:r>
          </a:p>
        </p:txBody>
      </p:sp>
      <p:sp>
        <p:nvSpPr>
          <p:cNvPr id="8" name="Rectangle 7">
            <a:extLst>
              <a:ext uri="{FF2B5EF4-FFF2-40B4-BE49-F238E27FC236}">
                <a16:creationId xmlns:a16="http://schemas.microsoft.com/office/drawing/2014/main" id="{15D9EB69-185D-6C46-A4E6-3B95D36303AC}"/>
              </a:ext>
            </a:extLst>
          </p:cNvPr>
          <p:cNvSpPr/>
          <p:nvPr/>
        </p:nvSpPr>
        <p:spPr>
          <a:xfrm>
            <a:off x="9118442" y="1954703"/>
            <a:ext cx="1218254" cy="584775"/>
          </a:xfrm>
          <a:prstGeom prst="rect">
            <a:avLst/>
          </a:prstGeom>
        </p:spPr>
        <p:txBody>
          <a:bodyPr wrap="square">
            <a:spAutoFit/>
          </a:bodyPr>
          <a:lstStyle/>
          <a:p>
            <a:pPr algn="ctr"/>
            <a:r>
              <a:rPr lang="en-GB" sz="1600" dirty="0">
                <a:solidFill>
                  <a:schemeClr val="bg1"/>
                </a:solidFill>
                <a:latin typeface="Franklin Gothic Book" panose="020B0503020102020204" pitchFamily="34" charset="0"/>
              </a:rPr>
              <a:t>REPORTING STRATEGY</a:t>
            </a:r>
          </a:p>
        </p:txBody>
      </p:sp>
      <p:sp>
        <p:nvSpPr>
          <p:cNvPr id="33" name="Text Placeholder 4">
            <a:extLst>
              <a:ext uri="{FF2B5EF4-FFF2-40B4-BE49-F238E27FC236}">
                <a16:creationId xmlns:a16="http://schemas.microsoft.com/office/drawing/2014/main" id="{7044B3F6-39E8-7D4B-A1CD-2A43BBCC282B}"/>
              </a:ext>
            </a:extLst>
          </p:cNvPr>
          <p:cNvSpPr>
            <a:spLocks noGrp="1"/>
          </p:cNvSpPr>
          <p:nvPr>
            <p:ph type="body" sz="quarter" idx="20"/>
          </p:nvPr>
        </p:nvSpPr>
        <p:spPr>
          <a:xfrm>
            <a:off x="9938965" y="6573178"/>
            <a:ext cx="1815715" cy="232591"/>
          </a:xfrm>
        </p:spPr>
        <p:txBody>
          <a:bodyPr/>
          <a:lstStyle/>
          <a:p>
            <a:r>
              <a:rPr lang="en-US" dirty="0"/>
              <a:t>www.c40knowledgehub.org</a:t>
            </a:r>
          </a:p>
        </p:txBody>
      </p:sp>
    </p:spTree>
    <p:extLst>
      <p:ext uri="{BB962C8B-B14F-4D97-AF65-F5344CB8AC3E}">
        <p14:creationId xmlns:p14="http://schemas.microsoft.com/office/powerpoint/2010/main" val="6131333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1BE98-4C9C-074D-8E66-2820EB96C477}"/>
              </a:ext>
            </a:extLst>
          </p:cNvPr>
          <p:cNvSpPr>
            <a:spLocks noGrp="1"/>
          </p:cNvSpPr>
          <p:nvPr>
            <p:ph type="ctrTitle"/>
          </p:nvPr>
        </p:nvSpPr>
        <p:spPr>
          <a:xfrm>
            <a:off x="310183" y="354345"/>
            <a:ext cx="6747717" cy="608712"/>
          </a:xfrm>
        </p:spPr>
        <p:txBody>
          <a:bodyPr anchor="t"/>
          <a:lstStyle/>
          <a:p>
            <a:r>
              <a:rPr lang="en-US" b="0" dirty="0"/>
              <a:t>“Blank” Intervention logic table</a:t>
            </a:r>
          </a:p>
        </p:txBody>
      </p:sp>
      <p:sp>
        <p:nvSpPr>
          <p:cNvPr id="10" name="Picture Placeholder 9">
            <a:extLst>
              <a:ext uri="{FF2B5EF4-FFF2-40B4-BE49-F238E27FC236}">
                <a16:creationId xmlns:a16="http://schemas.microsoft.com/office/drawing/2014/main" id="{5F9F08C4-7C95-884A-9C6C-B651F940AE43}"/>
              </a:ext>
            </a:extLst>
          </p:cNvPr>
          <p:cNvSpPr>
            <a:spLocks noGrp="1"/>
          </p:cNvSpPr>
          <p:nvPr>
            <p:ph type="pic" sz="quarter" idx="19"/>
          </p:nvPr>
        </p:nvSpPr>
        <p:spPr>
          <a:xfrm>
            <a:off x="9382538" y="6520344"/>
            <a:ext cx="2809461" cy="334903"/>
          </a:xfrm>
        </p:spPr>
      </p:sp>
      <p:sp>
        <p:nvSpPr>
          <p:cNvPr id="12" name="Picture Placeholder 11">
            <a:extLst>
              <a:ext uri="{FF2B5EF4-FFF2-40B4-BE49-F238E27FC236}">
                <a16:creationId xmlns:a16="http://schemas.microsoft.com/office/drawing/2014/main" id="{FCA5A588-7F08-064A-9EA8-4E110B00B498}"/>
              </a:ext>
            </a:extLst>
          </p:cNvPr>
          <p:cNvSpPr>
            <a:spLocks noGrp="1"/>
          </p:cNvSpPr>
          <p:nvPr>
            <p:ph type="pic" sz="quarter" idx="21"/>
          </p:nvPr>
        </p:nvSpPr>
        <p:spPr/>
      </p:sp>
      <p:sp>
        <p:nvSpPr>
          <p:cNvPr id="13" name="Text Placeholder 12">
            <a:extLst>
              <a:ext uri="{FF2B5EF4-FFF2-40B4-BE49-F238E27FC236}">
                <a16:creationId xmlns:a16="http://schemas.microsoft.com/office/drawing/2014/main" id="{CE2C2E7A-6B41-F14F-8A5F-63EE3446B07D}"/>
              </a:ext>
            </a:extLst>
          </p:cNvPr>
          <p:cNvSpPr>
            <a:spLocks noGrp="1"/>
          </p:cNvSpPr>
          <p:nvPr>
            <p:ph type="body" sz="quarter" idx="22"/>
          </p:nvPr>
        </p:nvSpPr>
        <p:spPr/>
        <p:txBody>
          <a:bodyPr/>
          <a:lstStyle/>
          <a:p>
            <a:r>
              <a:rPr lang="en-US" dirty="0"/>
              <a:t>54</a:t>
            </a:r>
          </a:p>
        </p:txBody>
      </p:sp>
      <p:sp>
        <p:nvSpPr>
          <p:cNvPr id="14" name="Rounded Rectangular Callout 13">
            <a:extLst>
              <a:ext uri="{FF2B5EF4-FFF2-40B4-BE49-F238E27FC236}">
                <a16:creationId xmlns:a16="http://schemas.microsoft.com/office/drawing/2014/main" id="{931796B3-A69E-054E-B2D8-42E60E1508E1}"/>
              </a:ext>
            </a:extLst>
          </p:cNvPr>
          <p:cNvSpPr/>
          <p:nvPr/>
        </p:nvSpPr>
        <p:spPr>
          <a:xfrm>
            <a:off x="7599709" y="291217"/>
            <a:ext cx="3263602" cy="1408996"/>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 </a:t>
            </a:r>
            <a:r>
              <a:rPr lang="en-US" sz="1600" dirty="0"/>
              <a:t>Feel free to print or replicate this template for a virtual facilitation, to use it during the “result chain” activity and </a:t>
            </a:r>
            <a:r>
              <a:rPr lang="en-US" sz="1600" dirty="0">
                <a:latin typeface="Franklin Gothic Book" panose="020B0503020102020204" pitchFamily="34" charset="0"/>
              </a:rPr>
              <a:t>to tailor it based on your needs. </a:t>
            </a:r>
          </a:p>
        </p:txBody>
      </p:sp>
      <p:graphicFrame>
        <p:nvGraphicFramePr>
          <p:cNvPr id="15" name="Table 11">
            <a:extLst>
              <a:ext uri="{FF2B5EF4-FFF2-40B4-BE49-F238E27FC236}">
                <a16:creationId xmlns:a16="http://schemas.microsoft.com/office/drawing/2014/main" id="{A161933E-B196-3445-AF8C-070DD83DCA4C}"/>
              </a:ext>
            </a:extLst>
          </p:cNvPr>
          <p:cNvGraphicFramePr>
            <a:graphicFrameLocks noGrp="1"/>
          </p:cNvGraphicFramePr>
          <p:nvPr>
            <p:extLst>
              <p:ext uri="{D42A27DB-BD31-4B8C-83A1-F6EECF244321}">
                <p14:modId xmlns:p14="http://schemas.microsoft.com/office/powerpoint/2010/main" val="1534627999"/>
              </p:ext>
            </p:extLst>
          </p:nvPr>
        </p:nvGraphicFramePr>
        <p:xfrm>
          <a:off x="802487" y="2113492"/>
          <a:ext cx="9918521" cy="3449306"/>
        </p:xfrm>
        <a:graphic>
          <a:graphicData uri="http://schemas.openxmlformats.org/drawingml/2006/table">
            <a:tbl>
              <a:tblPr firstRow="1" bandRow="1">
                <a:tableStyleId>{F5AB1C69-6EDB-4FF4-983F-18BD219EF322}</a:tableStyleId>
              </a:tblPr>
              <a:tblGrid>
                <a:gridCol w="1622126">
                  <a:extLst>
                    <a:ext uri="{9D8B030D-6E8A-4147-A177-3AD203B41FA5}">
                      <a16:colId xmlns:a16="http://schemas.microsoft.com/office/drawing/2014/main" val="2073533896"/>
                    </a:ext>
                  </a:extLst>
                </a:gridCol>
                <a:gridCol w="1203470">
                  <a:extLst>
                    <a:ext uri="{9D8B030D-6E8A-4147-A177-3AD203B41FA5}">
                      <a16:colId xmlns:a16="http://schemas.microsoft.com/office/drawing/2014/main" val="2384374328"/>
                    </a:ext>
                  </a:extLst>
                </a:gridCol>
                <a:gridCol w="1304546">
                  <a:extLst>
                    <a:ext uri="{9D8B030D-6E8A-4147-A177-3AD203B41FA5}">
                      <a16:colId xmlns:a16="http://schemas.microsoft.com/office/drawing/2014/main" val="4229314881"/>
                    </a:ext>
                  </a:extLst>
                </a:gridCol>
                <a:gridCol w="1837424">
                  <a:extLst>
                    <a:ext uri="{9D8B030D-6E8A-4147-A177-3AD203B41FA5}">
                      <a16:colId xmlns:a16="http://schemas.microsoft.com/office/drawing/2014/main" val="3915318362"/>
                    </a:ext>
                  </a:extLst>
                </a:gridCol>
                <a:gridCol w="1394832">
                  <a:extLst>
                    <a:ext uri="{9D8B030D-6E8A-4147-A177-3AD203B41FA5}">
                      <a16:colId xmlns:a16="http://schemas.microsoft.com/office/drawing/2014/main" val="1347673731"/>
                    </a:ext>
                  </a:extLst>
                </a:gridCol>
                <a:gridCol w="1257410">
                  <a:extLst>
                    <a:ext uri="{9D8B030D-6E8A-4147-A177-3AD203B41FA5}">
                      <a16:colId xmlns:a16="http://schemas.microsoft.com/office/drawing/2014/main" val="3010297072"/>
                    </a:ext>
                  </a:extLst>
                </a:gridCol>
                <a:gridCol w="1298713">
                  <a:extLst>
                    <a:ext uri="{9D8B030D-6E8A-4147-A177-3AD203B41FA5}">
                      <a16:colId xmlns:a16="http://schemas.microsoft.com/office/drawing/2014/main" val="4262648791"/>
                    </a:ext>
                  </a:extLst>
                </a:gridCol>
              </a:tblGrid>
              <a:tr h="1268948">
                <a:tc>
                  <a:txBody>
                    <a:bodyPr/>
                    <a:lstStyle/>
                    <a:p>
                      <a:pPr algn="ctr"/>
                      <a:r>
                        <a:rPr lang="en-US" dirty="0">
                          <a:latin typeface="Franklin Gothic Book" panose="020B0503020102020204" pitchFamily="34" charset="0"/>
                        </a:rPr>
                        <a:t>Priority Action</a:t>
                      </a:r>
                    </a:p>
                  </a:txBody>
                  <a:tcPr anchor="ctr">
                    <a:solidFill>
                      <a:srgbClr val="09CF62"/>
                    </a:solidFill>
                  </a:tcPr>
                </a:tc>
                <a:tc>
                  <a:txBody>
                    <a:bodyPr/>
                    <a:lstStyle/>
                    <a:p>
                      <a:pPr algn="ctr"/>
                      <a:r>
                        <a:rPr lang="en-US" dirty="0">
                          <a:latin typeface="Franklin Gothic Book" panose="020B0503020102020204" pitchFamily="34" charset="0"/>
                        </a:rPr>
                        <a:t>Output</a:t>
                      </a:r>
                    </a:p>
                  </a:txBody>
                  <a:tcPr anchor="ctr">
                    <a:solidFill>
                      <a:srgbClr val="09CF62"/>
                    </a:solidFill>
                  </a:tcPr>
                </a:tc>
                <a:tc>
                  <a:txBody>
                    <a:bodyPr/>
                    <a:lstStyle/>
                    <a:p>
                      <a:pPr algn="ctr"/>
                      <a:r>
                        <a:rPr lang="en-US" dirty="0">
                          <a:latin typeface="Franklin Gothic Book" panose="020B0503020102020204" pitchFamily="34" charset="0"/>
                        </a:rPr>
                        <a:t>Output Indicator</a:t>
                      </a:r>
                    </a:p>
                  </a:txBody>
                  <a:tcPr anchor="ctr">
                    <a:solidFill>
                      <a:srgbClr val="09CF62"/>
                    </a:solidFill>
                  </a:tcPr>
                </a:tc>
                <a:tc>
                  <a:txBody>
                    <a:bodyPr/>
                    <a:lstStyle/>
                    <a:p>
                      <a:pPr algn="ctr"/>
                      <a:r>
                        <a:rPr lang="en-US" dirty="0">
                          <a:latin typeface="Franklin Gothic Book" panose="020B0503020102020204" pitchFamily="34" charset="0"/>
                        </a:rPr>
                        <a:t>Outcome</a:t>
                      </a:r>
                    </a:p>
                  </a:txBody>
                  <a:tcPr anchor="ctr">
                    <a:solidFill>
                      <a:srgbClr val="09CF62"/>
                    </a:solidFill>
                  </a:tcPr>
                </a:tc>
                <a:tc>
                  <a:txBody>
                    <a:bodyPr/>
                    <a:lstStyle/>
                    <a:p>
                      <a:pPr algn="ctr"/>
                      <a:r>
                        <a:rPr lang="en-US" dirty="0">
                          <a:latin typeface="Franklin Gothic Book" panose="020B0503020102020204" pitchFamily="34" charset="0"/>
                        </a:rPr>
                        <a:t>Outcome Indicator</a:t>
                      </a:r>
                    </a:p>
                  </a:txBody>
                  <a:tcPr anchor="ctr">
                    <a:solidFill>
                      <a:srgbClr val="09CF62"/>
                    </a:solidFill>
                  </a:tcPr>
                </a:tc>
                <a:tc>
                  <a:txBody>
                    <a:bodyPr/>
                    <a:lstStyle/>
                    <a:p>
                      <a:pPr algn="ctr"/>
                      <a:r>
                        <a:rPr lang="en-US" dirty="0">
                          <a:latin typeface="Franklin Gothic Book" panose="020B0503020102020204" pitchFamily="34" charset="0"/>
                        </a:rPr>
                        <a:t>Impact</a:t>
                      </a:r>
                    </a:p>
                  </a:txBody>
                  <a:tcPr anchor="ctr">
                    <a:solidFill>
                      <a:srgbClr val="09CF62"/>
                    </a:solidFill>
                  </a:tcPr>
                </a:tc>
                <a:tc>
                  <a:txBody>
                    <a:bodyPr/>
                    <a:lstStyle/>
                    <a:p>
                      <a:pPr algn="ctr"/>
                      <a:r>
                        <a:rPr lang="en-US" dirty="0">
                          <a:latin typeface="Franklin Gothic Book" panose="020B0503020102020204" pitchFamily="34" charset="0"/>
                        </a:rPr>
                        <a:t>Impact Indicator</a:t>
                      </a:r>
                    </a:p>
                  </a:txBody>
                  <a:tcPr anchor="ctr">
                    <a:solidFill>
                      <a:srgbClr val="09CF62"/>
                    </a:solidFill>
                  </a:tcPr>
                </a:tc>
                <a:extLst>
                  <a:ext uri="{0D108BD9-81ED-4DB2-BD59-A6C34878D82A}">
                    <a16:rowId xmlns:a16="http://schemas.microsoft.com/office/drawing/2014/main" val="3311418560"/>
                  </a:ext>
                </a:extLst>
              </a:tr>
              <a:tr h="1140368">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tc>
                  <a:txBody>
                    <a:bodyPr/>
                    <a:lstStyle/>
                    <a:p>
                      <a:endParaRPr lang="en-US" sz="1400" dirty="0">
                        <a:latin typeface="Franklin Gothic Book" panose="020B0503020102020204" pitchFamily="34" charset="0"/>
                      </a:endParaRPr>
                    </a:p>
                  </a:txBody>
                  <a:tcPr/>
                </a:tc>
                <a:extLst>
                  <a:ext uri="{0D108BD9-81ED-4DB2-BD59-A6C34878D82A}">
                    <a16:rowId xmlns:a16="http://schemas.microsoft.com/office/drawing/2014/main" val="2407995913"/>
                  </a:ext>
                </a:extLst>
              </a:tr>
              <a:tr h="103999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07811692"/>
                  </a:ext>
                </a:extLst>
              </a:tr>
            </a:tbl>
          </a:graphicData>
        </a:graphic>
      </p:graphicFrame>
      <p:sp>
        <p:nvSpPr>
          <p:cNvPr id="9" name="Text Placeholder 4">
            <a:extLst>
              <a:ext uri="{FF2B5EF4-FFF2-40B4-BE49-F238E27FC236}">
                <a16:creationId xmlns:a16="http://schemas.microsoft.com/office/drawing/2014/main" id="{C10A4741-82E9-7943-B5D6-C8FC20295261}"/>
              </a:ext>
            </a:extLst>
          </p:cNvPr>
          <p:cNvSpPr>
            <a:spLocks noGrp="1"/>
          </p:cNvSpPr>
          <p:nvPr>
            <p:ph type="body" sz="quarter" idx="20"/>
          </p:nvPr>
        </p:nvSpPr>
        <p:spPr>
          <a:xfrm>
            <a:off x="9838421" y="6566783"/>
            <a:ext cx="2276094" cy="288464"/>
          </a:xfrm>
        </p:spPr>
        <p:txBody>
          <a:bodyPr/>
          <a:lstStyle/>
          <a:p>
            <a:r>
              <a:rPr lang="en-US" dirty="0"/>
              <a:t>www.c40knowledgehub.org</a:t>
            </a:r>
          </a:p>
        </p:txBody>
      </p:sp>
    </p:spTree>
    <p:extLst>
      <p:ext uri="{BB962C8B-B14F-4D97-AF65-F5344CB8AC3E}">
        <p14:creationId xmlns:p14="http://schemas.microsoft.com/office/powerpoint/2010/main" val="9162608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5450C-59B2-FF49-92F5-0CA5814F6C35}"/>
              </a:ext>
            </a:extLst>
          </p:cNvPr>
          <p:cNvSpPr>
            <a:spLocks noGrp="1"/>
          </p:cNvSpPr>
          <p:nvPr>
            <p:ph type="ctrTitle"/>
          </p:nvPr>
        </p:nvSpPr>
        <p:spPr>
          <a:xfrm>
            <a:off x="291220" y="355448"/>
            <a:ext cx="6535542" cy="621171"/>
          </a:xfrm>
        </p:spPr>
        <p:txBody>
          <a:bodyPr anchor="t"/>
          <a:lstStyle/>
          <a:p>
            <a:r>
              <a:rPr lang="en-US" b="0" dirty="0"/>
              <a:t>“Blank” Reporting table</a:t>
            </a:r>
          </a:p>
        </p:txBody>
      </p:sp>
      <p:sp>
        <p:nvSpPr>
          <p:cNvPr id="9" name="Picture Placeholder 8">
            <a:extLst>
              <a:ext uri="{FF2B5EF4-FFF2-40B4-BE49-F238E27FC236}">
                <a16:creationId xmlns:a16="http://schemas.microsoft.com/office/drawing/2014/main" id="{5D8A57C7-924E-344B-AF6D-220E0A04CD21}"/>
              </a:ext>
            </a:extLst>
          </p:cNvPr>
          <p:cNvSpPr>
            <a:spLocks noGrp="1"/>
          </p:cNvSpPr>
          <p:nvPr>
            <p:ph type="pic" sz="quarter" idx="20"/>
          </p:nvPr>
        </p:nvSpPr>
        <p:spPr>
          <a:xfrm>
            <a:off x="9395790" y="6520344"/>
            <a:ext cx="2796209" cy="334903"/>
          </a:xfrm>
        </p:spPr>
      </p:sp>
      <p:sp>
        <p:nvSpPr>
          <p:cNvPr id="11" name="Picture Placeholder 10">
            <a:extLst>
              <a:ext uri="{FF2B5EF4-FFF2-40B4-BE49-F238E27FC236}">
                <a16:creationId xmlns:a16="http://schemas.microsoft.com/office/drawing/2014/main" id="{DDEA20DB-5FC1-074E-9CA4-3D22D62CC5B0}"/>
              </a:ext>
            </a:extLst>
          </p:cNvPr>
          <p:cNvSpPr>
            <a:spLocks noGrp="1"/>
          </p:cNvSpPr>
          <p:nvPr>
            <p:ph type="pic" sz="quarter" idx="22"/>
          </p:nvPr>
        </p:nvSpPr>
        <p:spPr/>
      </p:sp>
      <p:sp>
        <p:nvSpPr>
          <p:cNvPr id="12" name="Text Placeholder 11">
            <a:extLst>
              <a:ext uri="{FF2B5EF4-FFF2-40B4-BE49-F238E27FC236}">
                <a16:creationId xmlns:a16="http://schemas.microsoft.com/office/drawing/2014/main" id="{C304BDD7-18B9-7643-8611-026762631E85}"/>
              </a:ext>
            </a:extLst>
          </p:cNvPr>
          <p:cNvSpPr>
            <a:spLocks noGrp="1"/>
          </p:cNvSpPr>
          <p:nvPr>
            <p:ph type="body" sz="quarter" idx="23"/>
          </p:nvPr>
        </p:nvSpPr>
        <p:spPr/>
        <p:txBody>
          <a:bodyPr/>
          <a:lstStyle/>
          <a:p>
            <a:r>
              <a:rPr lang="en-US" dirty="0"/>
              <a:t>55</a:t>
            </a:r>
          </a:p>
        </p:txBody>
      </p:sp>
      <p:sp>
        <p:nvSpPr>
          <p:cNvPr id="13" name="Rounded Rectangular Callout 12">
            <a:extLst>
              <a:ext uri="{FF2B5EF4-FFF2-40B4-BE49-F238E27FC236}">
                <a16:creationId xmlns:a16="http://schemas.microsoft.com/office/drawing/2014/main" id="{9227B7BF-9CBE-5347-A0D1-423CAC4887F8}"/>
              </a:ext>
            </a:extLst>
          </p:cNvPr>
          <p:cNvSpPr/>
          <p:nvPr/>
        </p:nvSpPr>
        <p:spPr>
          <a:xfrm>
            <a:off x="7608888" y="355448"/>
            <a:ext cx="2885502" cy="1189683"/>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Franklin Gothic Book" panose="020B0503020102020204" pitchFamily="34" charset="0"/>
              </a:rPr>
              <a:t> Feel free to print </a:t>
            </a:r>
            <a:r>
              <a:rPr lang="en-US" sz="1600" dirty="0"/>
              <a:t>or replicate this template for a virtual facilitation </a:t>
            </a:r>
            <a:r>
              <a:rPr lang="en-US" sz="1600" dirty="0">
                <a:latin typeface="Franklin Gothic Book" panose="020B0503020102020204" pitchFamily="34" charset="0"/>
              </a:rPr>
              <a:t>and to use it during the reporting activity</a:t>
            </a:r>
          </a:p>
        </p:txBody>
      </p:sp>
      <p:graphicFrame>
        <p:nvGraphicFramePr>
          <p:cNvPr id="15" name="Tabla 4">
            <a:extLst>
              <a:ext uri="{FF2B5EF4-FFF2-40B4-BE49-F238E27FC236}">
                <a16:creationId xmlns:a16="http://schemas.microsoft.com/office/drawing/2014/main" id="{43E89687-13C3-B143-8936-BD1BB3B1EDF3}"/>
              </a:ext>
            </a:extLst>
          </p:cNvPr>
          <p:cNvGraphicFramePr>
            <a:graphicFrameLocks noGrp="1"/>
          </p:cNvGraphicFramePr>
          <p:nvPr>
            <p:extLst>
              <p:ext uri="{D42A27DB-BD31-4B8C-83A1-F6EECF244321}">
                <p14:modId xmlns:p14="http://schemas.microsoft.com/office/powerpoint/2010/main" val="2603439204"/>
              </p:ext>
            </p:extLst>
          </p:nvPr>
        </p:nvGraphicFramePr>
        <p:xfrm>
          <a:off x="646043" y="1808759"/>
          <a:ext cx="10471152" cy="4260907"/>
        </p:xfrm>
        <a:graphic>
          <a:graphicData uri="http://schemas.openxmlformats.org/drawingml/2006/table">
            <a:tbl>
              <a:tblPr firstRow="1" bandRow="1">
                <a:tableStyleId>{F5AB1C69-6EDB-4FF4-983F-18BD219EF322}</a:tableStyleId>
              </a:tblPr>
              <a:tblGrid>
                <a:gridCol w="1745192">
                  <a:extLst>
                    <a:ext uri="{9D8B030D-6E8A-4147-A177-3AD203B41FA5}">
                      <a16:colId xmlns:a16="http://schemas.microsoft.com/office/drawing/2014/main" val="972489172"/>
                    </a:ext>
                  </a:extLst>
                </a:gridCol>
                <a:gridCol w="1745192">
                  <a:extLst>
                    <a:ext uri="{9D8B030D-6E8A-4147-A177-3AD203B41FA5}">
                      <a16:colId xmlns:a16="http://schemas.microsoft.com/office/drawing/2014/main" val="2050957088"/>
                    </a:ext>
                  </a:extLst>
                </a:gridCol>
                <a:gridCol w="1745192">
                  <a:extLst>
                    <a:ext uri="{9D8B030D-6E8A-4147-A177-3AD203B41FA5}">
                      <a16:colId xmlns:a16="http://schemas.microsoft.com/office/drawing/2014/main" val="3202798966"/>
                    </a:ext>
                  </a:extLst>
                </a:gridCol>
                <a:gridCol w="1745192">
                  <a:extLst>
                    <a:ext uri="{9D8B030D-6E8A-4147-A177-3AD203B41FA5}">
                      <a16:colId xmlns:a16="http://schemas.microsoft.com/office/drawing/2014/main" val="1589576112"/>
                    </a:ext>
                  </a:extLst>
                </a:gridCol>
                <a:gridCol w="1745192">
                  <a:extLst>
                    <a:ext uri="{9D8B030D-6E8A-4147-A177-3AD203B41FA5}">
                      <a16:colId xmlns:a16="http://schemas.microsoft.com/office/drawing/2014/main" val="2496402042"/>
                    </a:ext>
                  </a:extLst>
                </a:gridCol>
                <a:gridCol w="1745192">
                  <a:extLst>
                    <a:ext uri="{9D8B030D-6E8A-4147-A177-3AD203B41FA5}">
                      <a16:colId xmlns:a16="http://schemas.microsoft.com/office/drawing/2014/main" val="2713227503"/>
                    </a:ext>
                  </a:extLst>
                </a:gridCol>
              </a:tblGrid>
              <a:tr h="517261">
                <a:tc>
                  <a:txBody>
                    <a:bodyPr/>
                    <a:lstStyle/>
                    <a:p>
                      <a:pPr algn="l"/>
                      <a:r>
                        <a:rPr lang="en-GB" noProof="0" dirty="0">
                          <a:latin typeface="Franklin Gothic Book" panose="020B0503020102020204" pitchFamily="34" charset="0"/>
                        </a:rPr>
                        <a:t>Communication topic</a:t>
                      </a:r>
                    </a:p>
                  </a:txBody>
                  <a:tcPr>
                    <a:solidFill>
                      <a:srgbClr val="09CF62"/>
                    </a:solidFill>
                  </a:tcPr>
                </a:tc>
                <a:tc>
                  <a:txBody>
                    <a:bodyPr/>
                    <a:lstStyle/>
                    <a:p>
                      <a:r>
                        <a:rPr lang="en-GB" noProof="0" dirty="0">
                          <a:latin typeface="Franklin Gothic Book" panose="020B0503020102020204" pitchFamily="34" charset="0"/>
                        </a:rPr>
                        <a:t>Audiences</a:t>
                      </a:r>
                    </a:p>
                  </a:txBody>
                  <a:tcPr>
                    <a:solidFill>
                      <a:srgbClr val="09CF62"/>
                    </a:solidFill>
                  </a:tcPr>
                </a:tc>
                <a:tc>
                  <a:txBody>
                    <a:bodyPr/>
                    <a:lstStyle/>
                    <a:p>
                      <a:r>
                        <a:rPr lang="en-GB" noProof="0" dirty="0">
                          <a:latin typeface="Franklin Gothic Book" panose="020B0503020102020204" pitchFamily="34" charset="0"/>
                        </a:rPr>
                        <a:t>Missing audiences</a:t>
                      </a:r>
                    </a:p>
                  </a:txBody>
                  <a:tcPr>
                    <a:solidFill>
                      <a:srgbClr val="09CF62"/>
                    </a:solidFill>
                  </a:tcPr>
                </a:tc>
                <a:tc>
                  <a:txBody>
                    <a:bodyPr/>
                    <a:lstStyle/>
                    <a:p>
                      <a:r>
                        <a:rPr lang="en-GB" noProof="0" dirty="0">
                          <a:latin typeface="Franklin Gothic Book" panose="020B0503020102020204" pitchFamily="34" charset="0"/>
                        </a:rPr>
                        <a:t>Responsible</a:t>
                      </a:r>
                    </a:p>
                  </a:txBody>
                  <a:tcPr>
                    <a:solidFill>
                      <a:srgbClr val="09CF62"/>
                    </a:solidFill>
                  </a:tcPr>
                </a:tc>
                <a:tc>
                  <a:txBody>
                    <a:bodyPr/>
                    <a:lstStyle/>
                    <a:p>
                      <a:r>
                        <a:rPr lang="en-GB" noProof="0" dirty="0">
                          <a:latin typeface="Franklin Gothic Book" panose="020B0503020102020204" pitchFamily="34" charset="0"/>
                        </a:rPr>
                        <a:t>Reporting platform</a:t>
                      </a:r>
                    </a:p>
                  </a:txBody>
                  <a:tcPr>
                    <a:solidFill>
                      <a:srgbClr val="09CF62"/>
                    </a:solidFill>
                  </a:tcPr>
                </a:tc>
                <a:tc>
                  <a:txBody>
                    <a:bodyPr/>
                    <a:lstStyle/>
                    <a:p>
                      <a:r>
                        <a:rPr lang="en-GB" noProof="0" dirty="0">
                          <a:latin typeface="Franklin Gothic Book" panose="020B0503020102020204" pitchFamily="34" charset="0"/>
                        </a:rPr>
                        <a:t>Reporting frequency</a:t>
                      </a:r>
                    </a:p>
                  </a:txBody>
                  <a:tcPr>
                    <a:solidFill>
                      <a:srgbClr val="09CF62"/>
                    </a:solidFill>
                  </a:tcPr>
                </a:tc>
                <a:extLst>
                  <a:ext uri="{0D108BD9-81ED-4DB2-BD59-A6C34878D82A}">
                    <a16:rowId xmlns:a16="http://schemas.microsoft.com/office/drawing/2014/main" val="3360804079"/>
                  </a:ext>
                </a:extLst>
              </a:tr>
              <a:tr h="51726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extLst>
                  <a:ext uri="{0D108BD9-81ED-4DB2-BD59-A6C34878D82A}">
                    <a16:rowId xmlns:a16="http://schemas.microsoft.com/office/drawing/2014/main" val="1263224557"/>
                  </a:ext>
                </a:extLst>
              </a:tr>
              <a:tr h="517261">
                <a:tc>
                  <a:txBody>
                    <a:bodyPr/>
                    <a:lstStyle/>
                    <a:p>
                      <a:endParaRPr lang="en-GB" noProof="0"/>
                    </a:p>
                  </a:txBody>
                  <a:tcPr/>
                </a:tc>
                <a:tc>
                  <a:txBody>
                    <a:bodyPr/>
                    <a:lstStyle/>
                    <a:p>
                      <a:endParaRPr lang="en-GB" noProof="0"/>
                    </a:p>
                  </a:txBody>
                  <a:tcPr/>
                </a:tc>
                <a:tc>
                  <a:txBody>
                    <a:bodyPr/>
                    <a:lstStyle/>
                    <a:p>
                      <a:endParaRPr lang="en-GB" noProof="0"/>
                    </a:p>
                  </a:txBody>
                  <a:tcPr/>
                </a:tc>
                <a:tc>
                  <a:txBody>
                    <a:bodyPr/>
                    <a:lstStyle/>
                    <a:p>
                      <a:endParaRPr lang="en-GB" noProof="0"/>
                    </a:p>
                  </a:txBody>
                  <a:tcPr/>
                </a:tc>
                <a:tc>
                  <a:txBody>
                    <a:bodyPr/>
                    <a:lstStyle/>
                    <a:p>
                      <a:endParaRPr lang="en-GB" noProof="0"/>
                    </a:p>
                  </a:txBody>
                  <a:tcPr/>
                </a:tc>
                <a:tc>
                  <a:txBody>
                    <a:bodyPr/>
                    <a:lstStyle/>
                    <a:p>
                      <a:endParaRPr lang="en-GB" noProof="0"/>
                    </a:p>
                  </a:txBody>
                  <a:tcPr/>
                </a:tc>
                <a:extLst>
                  <a:ext uri="{0D108BD9-81ED-4DB2-BD59-A6C34878D82A}">
                    <a16:rowId xmlns:a16="http://schemas.microsoft.com/office/drawing/2014/main" val="2101222906"/>
                  </a:ext>
                </a:extLst>
              </a:tr>
              <a:tr h="51726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a:p>
                  </a:txBody>
                  <a:tcPr/>
                </a:tc>
                <a:tc>
                  <a:txBody>
                    <a:bodyPr/>
                    <a:lstStyle/>
                    <a:p>
                      <a:endParaRPr lang="en-GB" noProof="0"/>
                    </a:p>
                  </a:txBody>
                  <a:tcPr/>
                </a:tc>
                <a:tc>
                  <a:txBody>
                    <a:bodyPr/>
                    <a:lstStyle/>
                    <a:p>
                      <a:endParaRPr lang="en-GB" noProof="0"/>
                    </a:p>
                  </a:txBody>
                  <a:tcPr/>
                </a:tc>
                <a:extLst>
                  <a:ext uri="{0D108BD9-81ED-4DB2-BD59-A6C34878D82A}">
                    <a16:rowId xmlns:a16="http://schemas.microsoft.com/office/drawing/2014/main" val="525128382"/>
                  </a:ext>
                </a:extLst>
              </a:tr>
              <a:tr h="51726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a:p>
                  </a:txBody>
                  <a:tcPr/>
                </a:tc>
                <a:tc>
                  <a:txBody>
                    <a:bodyPr/>
                    <a:lstStyle/>
                    <a:p>
                      <a:endParaRPr lang="en-GB" noProof="0"/>
                    </a:p>
                  </a:txBody>
                  <a:tcPr/>
                </a:tc>
                <a:tc>
                  <a:txBody>
                    <a:bodyPr/>
                    <a:lstStyle/>
                    <a:p>
                      <a:endParaRPr lang="en-GB" noProof="0"/>
                    </a:p>
                  </a:txBody>
                  <a:tcPr/>
                </a:tc>
                <a:extLst>
                  <a:ext uri="{0D108BD9-81ED-4DB2-BD59-A6C34878D82A}">
                    <a16:rowId xmlns:a16="http://schemas.microsoft.com/office/drawing/2014/main" val="3454103588"/>
                  </a:ext>
                </a:extLst>
              </a:tr>
              <a:tr h="517261">
                <a:tc>
                  <a:txBody>
                    <a:bodyPr/>
                    <a:lstStyle/>
                    <a:p>
                      <a:endParaRPr lang="en-GB" noProof="0"/>
                    </a:p>
                  </a:txBody>
                  <a:tcPr/>
                </a:tc>
                <a:tc>
                  <a:txBody>
                    <a:bodyPr/>
                    <a:lstStyle/>
                    <a:p>
                      <a:endParaRPr lang="en-GB" noProof="0"/>
                    </a:p>
                  </a:txBody>
                  <a:tcPr/>
                </a:tc>
                <a:tc>
                  <a:txBody>
                    <a:bodyPr/>
                    <a:lstStyle/>
                    <a:p>
                      <a:endParaRPr lang="en-GB" noProof="0"/>
                    </a:p>
                  </a:txBody>
                  <a:tcPr/>
                </a:tc>
                <a:tc>
                  <a:txBody>
                    <a:bodyPr/>
                    <a:lstStyle/>
                    <a:p>
                      <a:endParaRPr lang="en-GB" noProof="0"/>
                    </a:p>
                  </a:txBody>
                  <a:tcPr/>
                </a:tc>
                <a:tc>
                  <a:txBody>
                    <a:bodyPr/>
                    <a:lstStyle/>
                    <a:p>
                      <a:endParaRPr lang="en-GB" noProof="0" dirty="0"/>
                    </a:p>
                  </a:txBody>
                  <a:tcPr/>
                </a:tc>
                <a:tc>
                  <a:txBody>
                    <a:bodyPr/>
                    <a:lstStyle/>
                    <a:p>
                      <a:endParaRPr lang="en-GB" noProof="0"/>
                    </a:p>
                  </a:txBody>
                  <a:tcPr/>
                </a:tc>
                <a:extLst>
                  <a:ext uri="{0D108BD9-81ED-4DB2-BD59-A6C34878D82A}">
                    <a16:rowId xmlns:a16="http://schemas.microsoft.com/office/drawing/2014/main" val="2387635743"/>
                  </a:ext>
                </a:extLst>
              </a:tr>
              <a:tr h="51726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a:p>
                  </a:txBody>
                  <a:tcPr/>
                </a:tc>
                <a:tc>
                  <a:txBody>
                    <a:bodyPr/>
                    <a:lstStyle/>
                    <a:p>
                      <a:endParaRPr lang="en-GB" noProof="0"/>
                    </a:p>
                  </a:txBody>
                  <a:tcPr/>
                </a:tc>
                <a:tc>
                  <a:txBody>
                    <a:bodyPr/>
                    <a:lstStyle/>
                    <a:p>
                      <a:endParaRPr lang="en-GB" noProof="0"/>
                    </a:p>
                  </a:txBody>
                  <a:tcPr/>
                </a:tc>
                <a:extLst>
                  <a:ext uri="{0D108BD9-81ED-4DB2-BD59-A6C34878D82A}">
                    <a16:rowId xmlns:a16="http://schemas.microsoft.com/office/drawing/2014/main" val="4087754154"/>
                  </a:ext>
                </a:extLst>
              </a:tr>
              <a:tr h="51726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extLst>
                  <a:ext uri="{0D108BD9-81ED-4DB2-BD59-A6C34878D82A}">
                    <a16:rowId xmlns:a16="http://schemas.microsoft.com/office/drawing/2014/main" val="1508801495"/>
                  </a:ext>
                </a:extLst>
              </a:tr>
            </a:tbl>
          </a:graphicData>
        </a:graphic>
      </p:graphicFrame>
      <p:sp>
        <p:nvSpPr>
          <p:cNvPr id="14" name="Text Placeholder 4">
            <a:extLst>
              <a:ext uri="{FF2B5EF4-FFF2-40B4-BE49-F238E27FC236}">
                <a16:creationId xmlns:a16="http://schemas.microsoft.com/office/drawing/2014/main" id="{4CDD85DC-4327-D843-AEEF-6A625A85DF25}"/>
              </a:ext>
            </a:extLst>
          </p:cNvPr>
          <p:cNvSpPr>
            <a:spLocks noGrp="1"/>
          </p:cNvSpPr>
          <p:nvPr>
            <p:ph type="body" sz="quarter" idx="21"/>
          </p:nvPr>
        </p:nvSpPr>
        <p:spPr>
          <a:xfrm>
            <a:off x="9811917" y="6559926"/>
            <a:ext cx="2276094" cy="232591"/>
          </a:xfrm>
        </p:spPr>
        <p:txBody>
          <a:bodyPr/>
          <a:lstStyle/>
          <a:p>
            <a:r>
              <a:rPr lang="en-US" dirty="0"/>
              <a:t>www.c40knowledgehub.org</a:t>
            </a:r>
          </a:p>
        </p:txBody>
      </p:sp>
    </p:spTree>
    <p:extLst>
      <p:ext uri="{BB962C8B-B14F-4D97-AF65-F5344CB8AC3E}">
        <p14:creationId xmlns:p14="http://schemas.microsoft.com/office/powerpoint/2010/main" val="14367829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2BF62-A4B5-2B43-927E-D4FF97453020}"/>
              </a:ext>
            </a:extLst>
          </p:cNvPr>
          <p:cNvSpPr>
            <a:spLocks noGrp="1"/>
          </p:cNvSpPr>
          <p:nvPr>
            <p:ph type="ctrTitle"/>
          </p:nvPr>
        </p:nvSpPr>
        <p:spPr>
          <a:xfrm>
            <a:off x="291216" y="370314"/>
            <a:ext cx="9767181" cy="717777"/>
          </a:xfrm>
        </p:spPr>
        <p:txBody>
          <a:bodyPr anchor="t">
            <a:noAutofit/>
          </a:bodyPr>
          <a:lstStyle/>
          <a:p>
            <a:r>
              <a:rPr lang="en-US" b="0" dirty="0">
                <a:latin typeface="Franklin Gothic Medium" panose="020B0603020102020204" pitchFamily="34" charset="0"/>
              </a:rPr>
              <a:t>Considerations to define the list of participants</a:t>
            </a:r>
          </a:p>
        </p:txBody>
      </p:sp>
      <p:sp>
        <p:nvSpPr>
          <p:cNvPr id="3" name="Subtitle 2">
            <a:extLst>
              <a:ext uri="{FF2B5EF4-FFF2-40B4-BE49-F238E27FC236}">
                <a16:creationId xmlns:a16="http://schemas.microsoft.com/office/drawing/2014/main" id="{64067AFB-8DB8-354E-972D-7931056FFC91}"/>
              </a:ext>
            </a:extLst>
          </p:cNvPr>
          <p:cNvSpPr>
            <a:spLocks noGrp="1"/>
          </p:cNvSpPr>
          <p:nvPr>
            <p:ph type="subTitle" idx="1"/>
          </p:nvPr>
        </p:nvSpPr>
        <p:spPr>
          <a:xfrm>
            <a:off x="421849" y="1264089"/>
            <a:ext cx="10797136" cy="995940"/>
          </a:xfrm>
        </p:spPr>
        <p:txBody>
          <a:bodyPr>
            <a:noAutofit/>
          </a:bodyPr>
          <a:lstStyle/>
          <a:p>
            <a:r>
              <a:rPr lang="en-US" sz="2000" b="1" dirty="0">
                <a:solidFill>
                  <a:schemeClr val="bg2">
                    <a:lumMod val="25000"/>
                  </a:schemeClr>
                </a:solidFill>
                <a:latin typeface="Franklin Gothic Book" panose="020B0503020102020204" pitchFamily="34" charset="0"/>
              </a:rPr>
              <a:t>Slides 7 and 24 presents a proposed list of key departments that could be invited to the workshop/meetings. This will depend of course on each city’s context. Below you will find a few suggestions to take into consideration while putting together the list of participants:</a:t>
            </a:r>
          </a:p>
        </p:txBody>
      </p:sp>
      <p:sp>
        <p:nvSpPr>
          <p:cNvPr id="4" name="Text Placeholder 3">
            <a:extLst>
              <a:ext uri="{FF2B5EF4-FFF2-40B4-BE49-F238E27FC236}">
                <a16:creationId xmlns:a16="http://schemas.microsoft.com/office/drawing/2014/main" id="{D4367599-2E9B-C440-8A0B-71793E406063}"/>
              </a:ext>
            </a:extLst>
          </p:cNvPr>
          <p:cNvSpPr>
            <a:spLocks noGrp="1"/>
          </p:cNvSpPr>
          <p:nvPr>
            <p:ph type="body" sz="quarter" idx="12"/>
          </p:nvPr>
        </p:nvSpPr>
        <p:spPr>
          <a:xfrm>
            <a:off x="421849" y="2360810"/>
            <a:ext cx="11586650" cy="4058753"/>
          </a:xfrm>
        </p:spPr>
        <p:txBody>
          <a:bodyPr>
            <a:normAutofit/>
          </a:bodyPr>
          <a:lstStyle/>
          <a:p>
            <a:pPr marL="342900" indent="-342900">
              <a:lnSpc>
                <a:spcPct val="110000"/>
              </a:lnSpc>
              <a:spcBef>
                <a:spcPts val="0"/>
              </a:spcBef>
              <a:buFont typeface="Wingdings" pitchFamily="2" charset="2"/>
              <a:buChar char="q"/>
            </a:pPr>
            <a:r>
              <a:rPr lang="en-US" sz="1800" dirty="0"/>
              <a:t>Which stage of the process the city is currently undertaking, and which departments have already been involved and are familiar with the CAP process. </a:t>
            </a:r>
          </a:p>
          <a:p>
            <a:pPr marL="342900" indent="-342900">
              <a:lnSpc>
                <a:spcPct val="110000"/>
              </a:lnSpc>
              <a:spcBef>
                <a:spcPts val="0"/>
              </a:spcBef>
              <a:buFont typeface="Wingdings" pitchFamily="2" charset="2"/>
              <a:buChar char="q"/>
            </a:pPr>
            <a:endParaRPr lang="en-US" sz="1800" dirty="0"/>
          </a:p>
          <a:p>
            <a:pPr marL="342900" indent="-342900">
              <a:lnSpc>
                <a:spcPct val="110000"/>
              </a:lnSpc>
              <a:spcBef>
                <a:spcPts val="0"/>
              </a:spcBef>
              <a:buFont typeface="Wingdings" pitchFamily="2" charset="2"/>
              <a:buChar char="q"/>
            </a:pPr>
            <a:r>
              <a:rPr lang="en-US" sz="1800" dirty="0"/>
              <a:t>What type of information you would like to collect from each participant/department. </a:t>
            </a:r>
          </a:p>
          <a:p>
            <a:pPr marL="342900" indent="-342900">
              <a:lnSpc>
                <a:spcPct val="110000"/>
              </a:lnSpc>
              <a:spcBef>
                <a:spcPts val="0"/>
              </a:spcBef>
              <a:buFont typeface="Wingdings" pitchFamily="2" charset="2"/>
              <a:buChar char="q"/>
            </a:pPr>
            <a:endParaRPr lang="en-US" sz="1800" dirty="0"/>
          </a:p>
          <a:p>
            <a:pPr marL="342900" indent="-342900">
              <a:lnSpc>
                <a:spcPct val="110000"/>
              </a:lnSpc>
              <a:spcBef>
                <a:spcPts val="0"/>
              </a:spcBef>
              <a:buFont typeface="Wingdings" pitchFamily="2" charset="2"/>
              <a:buChar char="q"/>
            </a:pPr>
            <a:r>
              <a:rPr lang="en-US" sz="1800" dirty="0"/>
              <a:t>Think about the role and ‘level of hierarchy’ that you think you need to involve from each department. </a:t>
            </a:r>
          </a:p>
          <a:p>
            <a:pPr marL="342900" indent="-342900">
              <a:lnSpc>
                <a:spcPct val="110000"/>
              </a:lnSpc>
              <a:spcBef>
                <a:spcPts val="0"/>
              </a:spcBef>
              <a:buFont typeface="Wingdings" pitchFamily="2" charset="2"/>
              <a:buChar char="q"/>
            </a:pPr>
            <a:endParaRPr lang="en-US" sz="1800" dirty="0"/>
          </a:p>
          <a:p>
            <a:pPr marL="342900" indent="-342900">
              <a:lnSpc>
                <a:spcPct val="110000"/>
              </a:lnSpc>
              <a:spcBef>
                <a:spcPts val="0"/>
              </a:spcBef>
              <a:buFont typeface="Wingdings" pitchFamily="2" charset="2"/>
              <a:buChar char="q"/>
            </a:pPr>
            <a:r>
              <a:rPr lang="en-US" sz="1800" dirty="0"/>
              <a:t>Consider inviting members of regional/national government, if useful.</a:t>
            </a:r>
          </a:p>
          <a:p>
            <a:pPr marL="342900" indent="-342900">
              <a:lnSpc>
                <a:spcPct val="110000"/>
              </a:lnSpc>
              <a:spcBef>
                <a:spcPts val="0"/>
              </a:spcBef>
              <a:buFont typeface="Wingdings" pitchFamily="2" charset="2"/>
              <a:buChar char="q"/>
            </a:pPr>
            <a:endParaRPr lang="en-US" sz="1800" dirty="0"/>
          </a:p>
          <a:p>
            <a:pPr marL="342900" indent="-342900">
              <a:lnSpc>
                <a:spcPct val="110000"/>
              </a:lnSpc>
              <a:spcBef>
                <a:spcPts val="0"/>
              </a:spcBef>
              <a:buFont typeface="Wingdings" pitchFamily="2" charset="2"/>
              <a:buChar char="q"/>
            </a:pPr>
            <a:r>
              <a:rPr lang="en-US" sz="1800" dirty="0"/>
              <a:t>Consider inviting a political focal point to guarantee engagement throughout the whole MER process.</a:t>
            </a:r>
          </a:p>
          <a:p>
            <a:pPr marL="342900" indent="-342900">
              <a:lnSpc>
                <a:spcPct val="110000"/>
              </a:lnSpc>
              <a:spcBef>
                <a:spcPts val="0"/>
              </a:spcBef>
              <a:buFont typeface="Wingdings" pitchFamily="2" charset="2"/>
              <a:buChar char="q"/>
            </a:pPr>
            <a:endParaRPr lang="en-US" sz="1800" dirty="0"/>
          </a:p>
          <a:p>
            <a:pPr marL="342900" indent="-342900">
              <a:lnSpc>
                <a:spcPct val="110000"/>
              </a:lnSpc>
              <a:spcBef>
                <a:spcPts val="0"/>
              </a:spcBef>
              <a:buFont typeface="Wingdings" pitchFamily="2" charset="2"/>
              <a:buChar char="q"/>
            </a:pPr>
            <a:r>
              <a:rPr lang="en-US" sz="1800" dirty="0"/>
              <a:t>Think about the reporting audiences. Do you need to invite the communication department too? </a:t>
            </a:r>
            <a:endParaRPr lang="en-US" sz="1800" dirty="0">
              <a:solidFill>
                <a:srgbClr val="C00000"/>
              </a:solidFill>
            </a:endParaRPr>
          </a:p>
          <a:p>
            <a:pPr>
              <a:buAutoNum type="arabicPeriod" startAt="4"/>
            </a:pPr>
            <a:endParaRPr lang="en-US" sz="1800" dirty="0">
              <a:latin typeface="Franklin Gothic Medium" panose="020B0603020102020204" pitchFamily="34" charset="0"/>
            </a:endParaRPr>
          </a:p>
          <a:p>
            <a:pPr>
              <a:buAutoNum type="arabicPeriod" startAt="4"/>
            </a:pPr>
            <a:endParaRPr lang="en-US" sz="1800" dirty="0">
              <a:latin typeface="Franklin Gothic Medium" panose="020B0603020102020204" pitchFamily="34" charset="0"/>
            </a:endParaRPr>
          </a:p>
          <a:p>
            <a:pPr marL="0" indent="0">
              <a:buNone/>
            </a:pPr>
            <a:endParaRPr lang="en-US" sz="1800" dirty="0">
              <a:latin typeface="Franklin Gothic Medium" panose="020B0603020102020204" pitchFamily="34" charset="0"/>
            </a:endParaRPr>
          </a:p>
        </p:txBody>
      </p:sp>
      <p:sp>
        <p:nvSpPr>
          <p:cNvPr id="10" name="Picture Placeholder 9">
            <a:extLst>
              <a:ext uri="{FF2B5EF4-FFF2-40B4-BE49-F238E27FC236}">
                <a16:creationId xmlns:a16="http://schemas.microsoft.com/office/drawing/2014/main" id="{BECC82A6-A12A-7A4C-B3C1-9C1BDC3DFF73}"/>
              </a:ext>
            </a:extLst>
          </p:cNvPr>
          <p:cNvSpPr>
            <a:spLocks noGrp="1"/>
          </p:cNvSpPr>
          <p:nvPr>
            <p:ph type="pic" sz="quarter" idx="19"/>
          </p:nvPr>
        </p:nvSpPr>
        <p:spPr>
          <a:xfrm>
            <a:off x="9382538" y="6520344"/>
            <a:ext cx="2809461" cy="334903"/>
          </a:xfrm>
        </p:spPr>
      </p:sp>
      <p:sp>
        <p:nvSpPr>
          <p:cNvPr id="12" name="Picture Placeholder 11">
            <a:extLst>
              <a:ext uri="{FF2B5EF4-FFF2-40B4-BE49-F238E27FC236}">
                <a16:creationId xmlns:a16="http://schemas.microsoft.com/office/drawing/2014/main" id="{1727C05D-9EC2-3047-BEA8-8105DB4C8AB2}"/>
              </a:ext>
            </a:extLst>
          </p:cNvPr>
          <p:cNvSpPr>
            <a:spLocks noGrp="1"/>
          </p:cNvSpPr>
          <p:nvPr>
            <p:ph type="pic" sz="quarter" idx="21"/>
          </p:nvPr>
        </p:nvSpPr>
        <p:spPr/>
      </p:sp>
      <p:sp>
        <p:nvSpPr>
          <p:cNvPr id="13" name="Text Placeholder 12">
            <a:extLst>
              <a:ext uri="{FF2B5EF4-FFF2-40B4-BE49-F238E27FC236}">
                <a16:creationId xmlns:a16="http://schemas.microsoft.com/office/drawing/2014/main" id="{1B1C2196-AFB7-7B4E-AA09-2B836ADCA01D}"/>
              </a:ext>
            </a:extLst>
          </p:cNvPr>
          <p:cNvSpPr>
            <a:spLocks noGrp="1"/>
          </p:cNvSpPr>
          <p:nvPr>
            <p:ph type="body" sz="quarter" idx="22"/>
          </p:nvPr>
        </p:nvSpPr>
        <p:spPr/>
        <p:txBody>
          <a:bodyPr/>
          <a:lstStyle/>
          <a:p>
            <a:r>
              <a:rPr lang="en-US" dirty="0"/>
              <a:t>56</a:t>
            </a:r>
          </a:p>
        </p:txBody>
      </p:sp>
      <p:sp>
        <p:nvSpPr>
          <p:cNvPr id="9" name="Text Placeholder 4">
            <a:extLst>
              <a:ext uri="{FF2B5EF4-FFF2-40B4-BE49-F238E27FC236}">
                <a16:creationId xmlns:a16="http://schemas.microsoft.com/office/drawing/2014/main" id="{603A1B35-511E-054F-8EA8-13A422E12AFD}"/>
              </a:ext>
            </a:extLst>
          </p:cNvPr>
          <p:cNvSpPr>
            <a:spLocks noGrp="1"/>
          </p:cNvSpPr>
          <p:nvPr>
            <p:ph type="body" sz="quarter" idx="20"/>
          </p:nvPr>
        </p:nvSpPr>
        <p:spPr>
          <a:xfrm>
            <a:off x="9810030" y="6588336"/>
            <a:ext cx="2279362" cy="213531"/>
          </a:xfrm>
        </p:spPr>
        <p:txBody>
          <a:bodyPr/>
          <a:lstStyle/>
          <a:p>
            <a:r>
              <a:rPr lang="en-US" dirty="0"/>
              <a:t>www.c40knowledgehub.org</a:t>
            </a:r>
          </a:p>
        </p:txBody>
      </p:sp>
    </p:spTree>
    <p:extLst>
      <p:ext uri="{BB962C8B-B14F-4D97-AF65-F5344CB8AC3E}">
        <p14:creationId xmlns:p14="http://schemas.microsoft.com/office/powerpoint/2010/main" val="5316346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4">
            <a:extLst>
              <a:ext uri="{FF2B5EF4-FFF2-40B4-BE49-F238E27FC236}">
                <a16:creationId xmlns:a16="http://schemas.microsoft.com/office/drawing/2014/main" id="{C4B0F073-DAA2-5644-932A-02BE29EC1721}"/>
              </a:ext>
            </a:extLst>
          </p:cNvPr>
          <p:cNvSpPr/>
          <p:nvPr/>
        </p:nvSpPr>
        <p:spPr>
          <a:xfrm>
            <a:off x="7646504" y="2075935"/>
            <a:ext cx="4545496" cy="4771555"/>
          </a:xfrm>
          <a:custGeom>
            <a:avLst/>
            <a:gdLst>
              <a:gd name="connsiteX0" fmla="*/ 4051300 w 4051300"/>
              <a:gd name="connsiteY0" fmla="*/ 0 h 4038600"/>
              <a:gd name="connsiteX1" fmla="*/ 4051300 w 4051300"/>
              <a:gd name="connsiteY1" fmla="*/ 4038600 h 4038600"/>
              <a:gd name="connsiteX2" fmla="*/ 0 w 4051300"/>
              <a:gd name="connsiteY2" fmla="*/ 4038600 h 4038600"/>
              <a:gd name="connsiteX3" fmla="*/ 4051300 w 4051300"/>
              <a:gd name="connsiteY3" fmla="*/ 0 h 4038600"/>
            </a:gdLst>
            <a:ahLst/>
            <a:cxnLst>
              <a:cxn ang="0">
                <a:pos x="connsiteX0" y="connsiteY0"/>
              </a:cxn>
              <a:cxn ang="0">
                <a:pos x="connsiteX1" y="connsiteY1"/>
              </a:cxn>
              <a:cxn ang="0">
                <a:pos x="connsiteX2" y="connsiteY2"/>
              </a:cxn>
              <a:cxn ang="0">
                <a:pos x="connsiteX3" y="connsiteY3"/>
              </a:cxn>
            </a:cxnLst>
            <a:rect l="l" t="t" r="r" b="b"/>
            <a:pathLst>
              <a:path w="4051300" h="4038600">
                <a:moveTo>
                  <a:pt x="4051300" y="0"/>
                </a:moveTo>
                <a:lnTo>
                  <a:pt x="4051300" y="4038600"/>
                </a:lnTo>
                <a:lnTo>
                  <a:pt x="0" y="4038600"/>
                </a:lnTo>
                <a:lnTo>
                  <a:pt x="4051300" y="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icture Placeholder 6">
            <a:extLst>
              <a:ext uri="{FF2B5EF4-FFF2-40B4-BE49-F238E27FC236}">
                <a16:creationId xmlns:a16="http://schemas.microsoft.com/office/drawing/2014/main" id="{A0755977-ED85-A547-A3C5-0FD310E7CC26}"/>
              </a:ext>
            </a:extLst>
          </p:cNvPr>
          <p:cNvSpPr>
            <a:spLocks noGrp="1"/>
          </p:cNvSpPr>
          <p:nvPr>
            <p:ph type="pic" sz="quarter" idx="18"/>
          </p:nvPr>
        </p:nvSpPr>
        <p:spPr>
          <a:xfrm>
            <a:off x="9435548" y="6520344"/>
            <a:ext cx="2756452" cy="334903"/>
          </a:xfrm>
        </p:spPr>
      </p:sp>
      <p:sp>
        <p:nvSpPr>
          <p:cNvPr id="9" name="Picture Placeholder 8">
            <a:extLst>
              <a:ext uri="{FF2B5EF4-FFF2-40B4-BE49-F238E27FC236}">
                <a16:creationId xmlns:a16="http://schemas.microsoft.com/office/drawing/2014/main" id="{9988C2C6-16FA-4C49-95CE-F1E5C6C5076E}"/>
              </a:ext>
            </a:extLst>
          </p:cNvPr>
          <p:cNvSpPr>
            <a:spLocks noGrp="1"/>
          </p:cNvSpPr>
          <p:nvPr>
            <p:ph type="pic" sz="quarter" idx="20"/>
          </p:nvPr>
        </p:nvSpPr>
        <p:spPr/>
      </p:sp>
      <p:sp>
        <p:nvSpPr>
          <p:cNvPr id="10" name="Text Placeholder 9">
            <a:extLst>
              <a:ext uri="{FF2B5EF4-FFF2-40B4-BE49-F238E27FC236}">
                <a16:creationId xmlns:a16="http://schemas.microsoft.com/office/drawing/2014/main" id="{D1F1CB6B-48B5-6646-B042-A8D958B18DE2}"/>
              </a:ext>
            </a:extLst>
          </p:cNvPr>
          <p:cNvSpPr>
            <a:spLocks noGrp="1"/>
          </p:cNvSpPr>
          <p:nvPr>
            <p:ph type="body" sz="quarter" idx="21"/>
          </p:nvPr>
        </p:nvSpPr>
        <p:spPr/>
        <p:txBody>
          <a:bodyPr/>
          <a:lstStyle/>
          <a:p>
            <a:r>
              <a:rPr lang="en-US" dirty="0"/>
              <a:t>57</a:t>
            </a:r>
          </a:p>
        </p:txBody>
      </p:sp>
      <p:sp>
        <p:nvSpPr>
          <p:cNvPr id="12" name="Title 1">
            <a:extLst>
              <a:ext uri="{FF2B5EF4-FFF2-40B4-BE49-F238E27FC236}">
                <a16:creationId xmlns:a16="http://schemas.microsoft.com/office/drawing/2014/main" id="{AB9D47D0-35F7-B645-B5DF-9AF5EC530E24}"/>
              </a:ext>
            </a:extLst>
          </p:cNvPr>
          <p:cNvSpPr>
            <a:spLocks noGrp="1"/>
          </p:cNvSpPr>
          <p:nvPr>
            <p:ph type="ctrTitle"/>
          </p:nvPr>
        </p:nvSpPr>
        <p:spPr>
          <a:xfrm>
            <a:off x="300516" y="353422"/>
            <a:ext cx="7837913" cy="666750"/>
          </a:xfrm>
        </p:spPr>
        <p:txBody>
          <a:bodyPr lIns="91440" tIns="45720" rIns="91440" bIns="45720" anchor="t">
            <a:normAutofit/>
          </a:bodyPr>
          <a:lstStyle/>
          <a:p>
            <a:r>
              <a:rPr lang="en-GB" b="0" dirty="0">
                <a:latin typeface="Franklin Gothic Medium" panose="020B0603020102020204" pitchFamily="34" charset="0"/>
              </a:rPr>
              <a:t>Outcome</a:t>
            </a:r>
          </a:p>
        </p:txBody>
      </p:sp>
      <p:sp>
        <p:nvSpPr>
          <p:cNvPr id="13" name="Subtitle 2">
            <a:extLst>
              <a:ext uri="{FF2B5EF4-FFF2-40B4-BE49-F238E27FC236}">
                <a16:creationId xmlns:a16="http://schemas.microsoft.com/office/drawing/2014/main" id="{73D48F63-290A-2D4A-AE2D-C48FF0A024E6}"/>
              </a:ext>
            </a:extLst>
          </p:cNvPr>
          <p:cNvSpPr>
            <a:spLocks noGrp="1"/>
          </p:cNvSpPr>
          <p:nvPr>
            <p:ph type="subTitle" idx="1"/>
          </p:nvPr>
        </p:nvSpPr>
        <p:spPr>
          <a:xfrm>
            <a:off x="420262" y="1259584"/>
            <a:ext cx="9659371" cy="4519294"/>
          </a:xfrm>
        </p:spPr>
        <p:txBody>
          <a:bodyPr lIns="91440" tIns="45720" rIns="91440" bIns="45720" anchor="t">
            <a:normAutofit/>
          </a:bodyPr>
          <a:lstStyle/>
          <a:p>
            <a:r>
              <a:rPr lang="en-GB" sz="2200" b="1" dirty="0">
                <a:solidFill>
                  <a:schemeClr val="bg2">
                    <a:lumMod val="25000"/>
                  </a:schemeClr>
                </a:solidFill>
                <a:latin typeface="Franklin Gothic Book" panose="020B0503020102020204" pitchFamily="34" charset="0"/>
              </a:rPr>
              <a:t>While delivering the workshop and activities, keep in mind the expected outcome of the sessions:</a:t>
            </a:r>
          </a:p>
          <a:p>
            <a:pPr marL="342900" indent="-342900">
              <a:buClr>
                <a:srgbClr val="09CF62"/>
              </a:buClr>
              <a:buFont typeface="Wingdings" pitchFamily="2" charset="2"/>
              <a:buChar char="q"/>
            </a:pPr>
            <a:endParaRPr lang="en-GB" sz="2000" dirty="0">
              <a:latin typeface="Franklin Gothic Medium"/>
            </a:endParaRPr>
          </a:p>
          <a:p>
            <a:pPr marL="342900" indent="-342900">
              <a:buClr>
                <a:srgbClr val="09CF62"/>
              </a:buClr>
              <a:buFont typeface="Wingdings" pitchFamily="2" charset="2"/>
              <a:buChar char="q"/>
            </a:pPr>
            <a:r>
              <a:rPr lang="en-GB" sz="1800" dirty="0">
                <a:latin typeface="Franklin Gothic Book" panose="020B0503020102020204" pitchFamily="34" charset="0"/>
              </a:rPr>
              <a:t>Clear understanding of departments involved; roles &amp; responsibilities.</a:t>
            </a:r>
          </a:p>
          <a:p>
            <a:pPr marL="342900" indent="-342900">
              <a:buClr>
                <a:srgbClr val="09CF62"/>
              </a:buClr>
              <a:buFont typeface="Wingdings" pitchFamily="2" charset="2"/>
              <a:buChar char="q"/>
            </a:pPr>
            <a:endParaRPr lang="en-GB" sz="1800" dirty="0">
              <a:latin typeface="Franklin Gothic Book" panose="020B0503020102020204" pitchFamily="34" charset="0"/>
            </a:endParaRPr>
          </a:p>
          <a:p>
            <a:pPr marL="342900" indent="-342900">
              <a:buClr>
                <a:srgbClr val="09CF62"/>
              </a:buClr>
              <a:buFont typeface="Wingdings" pitchFamily="2" charset="2"/>
              <a:buChar char="q"/>
            </a:pPr>
            <a:r>
              <a:rPr lang="en-GB" sz="1800" dirty="0">
                <a:latin typeface="Franklin Gothic Book" panose="020B0503020102020204" pitchFamily="34" charset="0"/>
              </a:rPr>
              <a:t>Clear understanding of the current monitoring structure in the city.</a:t>
            </a:r>
          </a:p>
          <a:p>
            <a:pPr marL="342900" indent="-342900">
              <a:buClr>
                <a:srgbClr val="09CF62"/>
              </a:buClr>
              <a:buFont typeface="Wingdings" pitchFamily="2" charset="2"/>
              <a:buChar char="q"/>
            </a:pPr>
            <a:endParaRPr lang="en-GB" sz="1800" dirty="0">
              <a:latin typeface="Franklin Gothic Book" panose="020B0503020102020204" pitchFamily="34" charset="0"/>
            </a:endParaRPr>
          </a:p>
          <a:p>
            <a:pPr marL="342900" indent="-342900">
              <a:buClr>
                <a:srgbClr val="09CF62"/>
              </a:buClr>
              <a:buFont typeface="Wingdings" pitchFamily="2" charset="2"/>
              <a:buChar char="q"/>
            </a:pPr>
            <a:r>
              <a:rPr lang="en-GB" sz="1800" dirty="0">
                <a:latin typeface="Franklin Gothic Book" panose="020B0503020102020204" pitchFamily="34" charset="0"/>
              </a:rPr>
              <a:t>Current available data.</a:t>
            </a:r>
          </a:p>
          <a:p>
            <a:pPr marL="342900" indent="-342900">
              <a:buClr>
                <a:srgbClr val="09CF62"/>
              </a:buClr>
              <a:buFont typeface="Wingdings" pitchFamily="2" charset="2"/>
              <a:buChar char="q"/>
            </a:pPr>
            <a:endParaRPr lang="en-GB" sz="1800" dirty="0">
              <a:latin typeface="Franklin Gothic Book" panose="020B0503020102020204" pitchFamily="34" charset="0"/>
            </a:endParaRPr>
          </a:p>
          <a:p>
            <a:pPr marL="342900" indent="-342900">
              <a:buClr>
                <a:srgbClr val="09CF62"/>
              </a:buClr>
              <a:buFont typeface="Wingdings" pitchFamily="2" charset="2"/>
              <a:buChar char="q"/>
            </a:pPr>
            <a:r>
              <a:rPr lang="en-GB" sz="1800" dirty="0">
                <a:latin typeface="Franklin Gothic Book" panose="020B0503020102020204" pitchFamily="34" charset="0"/>
              </a:rPr>
              <a:t>Identification of data gaps and potential weaknesses in the current structure.</a:t>
            </a:r>
          </a:p>
          <a:p>
            <a:pPr>
              <a:buClr>
                <a:srgbClr val="09CF62"/>
              </a:buClr>
            </a:pPr>
            <a:endParaRPr lang="en-GB" sz="1800" dirty="0">
              <a:latin typeface="Franklin Gothic Book" panose="020B0503020102020204" pitchFamily="34" charset="0"/>
            </a:endParaRPr>
          </a:p>
          <a:p>
            <a:pPr marL="342900" indent="-342900">
              <a:buClr>
                <a:srgbClr val="09CF62"/>
              </a:buClr>
              <a:buFont typeface="Wingdings" pitchFamily="2" charset="2"/>
              <a:buChar char="q"/>
            </a:pPr>
            <a:r>
              <a:rPr lang="en-GB" sz="1800" dirty="0">
                <a:latin typeface="Franklin Gothic Book" panose="020B0503020102020204" pitchFamily="34" charset="0"/>
              </a:rPr>
              <a:t>Which stakeholders are involved and which ones need to be added to the process.</a:t>
            </a:r>
          </a:p>
          <a:p>
            <a:endParaRPr lang="en-GB" sz="2000" dirty="0"/>
          </a:p>
          <a:p>
            <a:pPr marL="342900" indent="-342900">
              <a:buFont typeface="Wingdings" panose="020B0604020202020204" pitchFamily="34" charset="0"/>
              <a:buChar char="Ø"/>
            </a:pPr>
            <a:endParaRPr lang="en-GB" sz="2000" dirty="0"/>
          </a:p>
          <a:p>
            <a:endParaRPr lang="en-GB" dirty="0"/>
          </a:p>
          <a:p>
            <a:pPr marL="285750" indent="-285750">
              <a:buChar char="•"/>
            </a:pPr>
            <a:endParaRPr lang="en-GB" dirty="0"/>
          </a:p>
        </p:txBody>
      </p:sp>
      <p:sp>
        <p:nvSpPr>
          <p:cNvPr id="11" name="Text Placeholder 4">
            <a:extLst>
              <a:ext uri="{FF2B5EF4-FFF2-40B4-BE49-F238E27FC236}">
                <a16:creationId xmlns:a16="http://schemas.microsoft.com/office/drawing/2014/main" id="{5612D2D0-D7B3-9846-A321-8DB48B838EA9}"/>
              </a:ext>
            </a:extLst>
          </p:cNvPr>
          <p:cNvSpPr>
            <a:spLocks noGrp="1"/>
          </p:cNvSpPr>
          <p:nvPr>
            <p:ph type="body" sz="quarter" idx="19"/>
          </p:nvPr>
        </p:nvSpPr>
        <p:spPr>
          <a:xfrm>
            <a:off x="9788269" y="6583525"/>
            <a:ext cx="2079662" cy="208539"/>
          </a:xfrm>
        </p:spPr>
        <p:txBody>
          <a:bodyPr/>
          <a:lstStyle/>
          <a:p>
            <a:r>
              <a:rPr lang="en-US" dirty="0"/>
              <a:t>www.c40knowledgehub.org</a:t>
            </a:r>
          </a:p>
        </p:txBody>
      </p:sp>
    </p:spTree>
    <p:extLst>
      <p:ext uri="{BB962C8B-B14F-4D97-AF65-F5344CB8AC3E}">
        <p14:creationId xmlns:p14="http://schemas.microsoft.com/office/powerpoint/2010/main" val="40059289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BE4C9-12ED-C24A-B5BD-D9646249FF7E}"/>
              </a:ext>
            </a:extLst>
          </p:cNvPr>
          <p:cNvSpPr>
            <a:spLocks noGrp="1"/>
          </p:cNvSpPr>
          <p:nvPr>
            <p:ph type="ctrTitle"/>
          </p:nvPr>
        </p:nvSpPr>
        <p:spPr>
          <a:xfrm>
            <a:off x="329956" y="359864"/>
            <a:ext cx="7141273" cy="651363"/>
          </a:xfrm>
        </p:spPr>
        <p:txBody>
          <a:bodyPr anchor="t"/>
          <a:lstStyle/>
          <a:p>
            <a:r>
              <a:rPr lang="en-US" b="0" dirty="0">
                <a:latin typeface="Franklin Gothic Medium" panose="020B0603020102020204" pitchFamily="34" charset="0"/>
              </a:rPr>
              <a:t>Virtual Workshop (for facilitators) </a:t>
            </a:r>
          </a:p>
        </p:txBody>
      </p:sp>
      <p:sp>
        <p:nvSpPr>
          <p:cNvPr id="3" name="Subtitle 2">
            <a:extLst>
              <a:ext uri="{FF2B5EF4-FFF2-40B4-BE49-F238E27FC236}">
                <a16:creationId xmlns:a16="http://schemas.microsoft.com/office/drawing/2014/main" id="{EBCB9358-8EB9-5A44-A879-F88AF8C01438}"/>
              </a:ext>
            </a:extLst>
          </p:cNvPr>
          <p:cNvSpPr>
            <a:spLocks noGrp="1"/>
          </p:cNvSpPr>
          <p:nvPr>
            <p:ph type="subTitle" idx="1"/>
          </p:nvPr>
        </p:nvSpPr>
        <p:spPr>
          <a:xfrm>
            <a:off x="416793" y="4631886"/>
            <a:ext cx="11064277" cy="621170"/>
          </a:xfrm>
        </p:spPr>
        <p:txBody>
          <a:bodyPr>
            <a:normAutofit lnSpcReduction="10000"/>
          </a:bodyPr>
          <a:lstStyle/>
          <a:p>
            <a:r>
              <a:rPr lang="en-US" sz="2000" dirty="0">
                <a:solidFill>
                  <a:schemeClr val="bg2">
                    <a:lumMod val="25000"/>
                  </a:schemeClr>
                </a:solidFill>
              </a:rPr>
              <a:t>If you are having a virtual meeting some proposed activities can be modified to adapt them to the virtual form:</a:t>
            </a:r>
          </a:p>
          <a:p>
            <a:endParaRPr lang="en-US" sz="2000" dirty="0"/>
          </a:p>
        </p:txBody>
      </p:sp>
      <p:sp>
        <p:nvSpPr>
          <p:cNvPr id="7" name="Picture Placeholder 6">
            <a:extLst>
              <a:ext uri="{FF2B5EF4-FFF2-40B4-BE49-F238E27FC236}">
                <a16:creationId xmlns:a16="http://schemas.microsoft.com/office/drawing/2014/main" id="{B94753C2-E1B5-D146-BC38-31CA37F152E2}"/>
              </a:ext>
            </a:extLst>
          </p:cNvPr>
          <p:cNvSpPr>
            <a:spLocks noGrp="1"/>
          </p:cNvSpPr>
          <p:nvPr>
            <p:ph type="pic" sz="quarter" idx="18"/>
          </p:nvPr>
        </p:nvSpPr>
        <p:spPr>
          <a:xfrm>
            <a:off x="9382538" y="6520344"/>
            <a:ext cx="2809461" cy="334903"/>
          </a:xfrm>
        </p:spPr>
      </p:sp>
      <p:sp>
        <p:nvSpPr>
          <p:cNvPr id="9" name="Picture Placeholder 8">
            <a:extLst>
              <a:ext uri="{FF2B5EF4-FFF2-40B4-BE49-F238E27FC236}">
                <a16:creationId xmlns:a16="http://schemas.microsoft.com/office/drawing/2014/main" id="{162392C7-50E1-BE40-A619-763E37766494}"/>
              </a:ext>
            </a:extLst>
          </p:cNvPr>
          <p:cNvSpPr>
            <a:spLocks noGrp="1"/>
          </p:cNvSpPr>
          <p:nvPr>
            <p:ph type="pic" sz="quarter" idx="20"/>
          </p:nvPr>
        </p:nvSpPr>
        <p:spPr/>
      </p:sp>
      <p:sp>
        <p:nvSpPr>
          <p:cNvPr id="10" name="Text Placeholder 9">
            <a:extLst>
              <a:ext uri="{FF2B5EF4-FFF2-40B4-BE49-F238E27FC236}">
                <a16:creationId xmlns:a16="http://schemas.microsoft.com/office/drawing/2014/main" id="{05B7B03B-95D3-3444-B704-FAA49AF333DD}"/>
              </a:ext>
            </a:extLst>
          </p:cNvPr>
          <p:cNvSpPr>
            <a:spLocks noGrp="1"/>
          </p:cNvSpPr>
          <p:nvPr>
            <p:ph type="body" sz="quarter" idx="21"/>
          </p:nvPr>
        </p:nvSpPr>
        <p:spPr/>
        <p:txBody>
          <a:bodyPr/>
          <a:lstStyle/>
          <a:p>
            <a:r>
              <a:rPr lang="en-US" dirty="0"/>
              <a:t>58</a:t>
            </a:r>
          </a:p>
        </p:txBody>
      </p:sp>
      <p:sp>
        <p:nvSpPr>
          <p:cNvPr id="11" name="Subtitle 2">
            <a:extLst>
              <a:ext uri="{FF2B5EF4-FFF2-40B4-BE49-F238E27FC236}">
                <a16:creationId xmlns:a16="http://schemas.microsoft.com/office/drawing/2014/main" id="{32E862BD-D3BD-DD4E-9FC9-34D02A7A76D8}"/>
              </a:ext>
            </a:extLst>
          </p:cNvPr>
          <p:cNvSpPr txBox="1">
            <a:spLocks/>
          </p:cNvSpPr>
          <p:nvPr/>
        </p:nvSpPr>
        <p:spPr>
          <a:xfrm>
            <a:off x="416793" y="1242811"/>
            <a:ext cx="10479315" cy="4418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500" kern="1200">
                <a:solidFill>
                  <a:schemeClr val="tx1"/>
                </a:solidFill>
                <a:latin typeface="Franklin Gothic Medium" panose="020B06030201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bg2">
                    <a:lumMod val="25000"/>
                  </a:schemeClr>
                </a:solidFill>
              </a:rPr>
              <a:t>If you are having a virtual meeting, please consider the following:</a:t>
            </a:r>
          </a:p>
        </p:txBody>
      </p:sp>
      <p:sp>
        <p:nvSpPr>
          <p:cNvPr id="4" name="Rectangle 3">
            <a:extLst>
              <a:ext uri="{FF2B5EF4-FFF2-40B4-BE49-F238E27FC236}">
                <a16:creationId xmlns:a16="http://schemas.microsoft.com/office/drawing/2014/main" id="{85F14F3E-3A3B-1E47-9DDD-E59DFDEB4306}"/>
              </a:ext>
            </a:extLst>
          </p:cNvPr>
          <p:cNvSpPr/>
          <p:nvPr/>
        </p:nvSpPr>
        <p:spPr>
          <a:xfrm>
            <a:off x="416793" y="1964984"/>
            <a:ext cx="10933897" cy="2308324"/>
          </a:xfrm>
          <a:prstGeom prst="rect">
            <a:avLst/>
          </a:prstGeom>
        </p:spPr>
        <p:txBody>
          <a:bodyPr wrap="square">
            <a:spAutoFit/>
          </a:bodyPr>
          <a:lstStyle/>
          <a:p>
            <a:pPr marL="342900" indent="-342900">
              <a:buClr>
                <a:srgbClr val="09CF62"/>
              </a:buClr>
              <a:buFont typeface="Wingdings"/>
              <a:buChar char="q"/>
            </a:pPr>
            <a:r>
              <a:rPr lang="en-GB" dirty="0">
                <a:latin typeface="Franklin Gothic Book" panose="020B0503020102020204" pitchFamily="34" charset="0"/>
                <a:cs typeface="Calibri"/>
              </a:rPr>
              <a:t>Please make sure you know how to use the online software and test them in advance.</a:t>
            </a:r>
          </a:p>
          <a:p>
            <a:pPr marL="342900" indent="-342900">
              <a:buClr>
                <a:srgbClr val="09CF62"/>
              </a:buClr>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Some software proposals for the virtual workshop: </a:t>
            </a:r>
            <a:r>
              <a:rPr lang="en-GB" dirty="0">
                <a:latin typeface="Franklin Gothic Book" panose="020B0503020102020204" pitchFamily="34" charset="0"/>
                <a:cs typeface="Calibri"/>
                <a:hlinkClick r:id="rId3"/>
              </a:rPr>
              <a:t>Mural</a:t>
            </a:r>
            <a:r>
              <a:rPr lang="en-GB" dirty="0">
                <a:latin typeface="Franklin Gothic Book" panose="020B0503020102020204" pitchFamily="34" charset="0"/>
                <a:cs typeface="Calibri"/>
              </a:rPr>
              <a:t> (for activities), </a:t>
            </a:r>
            <a:r>
              <a:rPr lang="en-GB" dirty="0">
                <a:latin typeface="Franklin Gothic Book" panose="020B0503020102020204" pitchFamily="34" charset="0"/>
                <a:cs typeface="Calibri"/>
                <a:hlinkClick r:id="rId4"/>
              </a:rPr>
              <a:t>Zoom</a:t>
            </a:r>
            <a:r>
              <a:rPr lang="en-GB" dirty="0">
                <a:latin typeface="Franklin Gothic Book" panose="020B0503020102020204" pitchFamily="34" charset="0"/>
                <a:cs typeface="Calibri"/>
              </a:rPr>
              <a:t> (to create breakout rooms and groups), </a:t>
            </a:r>
            <a:r>
              <a:rPr lang="en-GB" dirty="0">
                <a:latin typeface="Franklin Gothic Book" panose="020B0503020102020204" pitchFamily="34" charset="0"/>
                <a:cs typeface="Calibri"/>
                <a:hlinkClick r:id="rId5"/>
              </a:rPr>
              <a:t>Mentimeter</a:t>
            </a:r>
            <a:r>
              <a:rPr lang="en-GB" dirty="0">
                <a:latin typeface="Franklin Gothic Book" panose="020B0503020102020204" pitchFamily="34" charset="0"/>
                <a:cs typeface="Calibri"/>
              </a:rPr>
              <a:t> (to vote). Please feel free to use any other software.</a:t>
            </a:r>
          </a:p>
          <a:p>
            <a:pPr marL="342900" indent="-342900">
              <a:buClr>
                <a:srgbClr val="09CF62"/>
              </a:buClr>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It is recommended to have the material (templates, etc.,) ready before the workshop.</a:t>
            </a:r>
          </a:p>
          <a:p>
            <a:pPr marL="342900" indent="-342900">
              <a:buClr>
                <a:srgbClr val="09CF62"/>
              </a:buClr>
              <a:buFont typeface="Wingdings"/>
              <a:buChar char="q"/>
            </a:pPr>
            <a:endParaRPr lang="en-GB" dirty="0">
              <a:latin typeface="Franklin Gothic Book" panose="020B0503020102020204" pitchFamily="34" charset="0"/>
              <a:cs typeface="Calibri"/>
            </a:endParaRPr>
          </a:p>
          <a:p>
            <a:pPr marL="342900" indent="-342900">
              <a:buClr>
                <a:srgbClr val="09CF62"/>
              </a:buClr>
              <a:buFont typeface="Wingdings"/>
              <a:buChar char="q"/>
            </a:pPr>
            <a:r>
              <a:rPr lang="en-GB" dirty="0">
                <a:latin typeface="Franklin Gothic Book" panose="020B0503020102020204" pitchFamily="34" charset="0"/>
                <a:cs typeface="Calibri"/>
              </a:rPr>
              <a:t>Please make sure you test the virtual activities in advance.</a:t>
            </a:r>
            <a:endParaRPr lang="en-GB" sz="1600" dirty="0">
              <a:latin typeface="Franklin Gothic Book" panose="020B0503020102020204" pitchFamily="34" charset="0"/>
              <a:cs typeface="Calibri"/>
            </a:endParaRPr>
          </a:p>
        </p:txBody>
      </p:sp>
      <p:sp>
        <p:nvSpPr>
          <p:cNvPr id="14" name="Rectangle 13">
            <a:extLst>
              <a:ext uri="{FF2B5EF4-FFF2-40B4-BE49-F238E27FC236}">
                <a16:creationId xmlns:a16="http://schemas.microsoft.com/office/drawing/2014/main" id="{530CA4BC-337F-0446-A55C-93E32FC01B18}"/>
              </a:ext>
            </a:extLst>
          </p:cNvPr>
          <p:cNvSpPr/>
          <p:nvPr/>
        </p:nvSpPr>
        <p:spPr>
          <a:xfrm>
            <a:off x="405906" y="5421505"/>
            <a:ext cx="11064278" cy="646331"/>
          </a:xfrm>
          <a:prstGeom prst="rect">
            <a:avLst/>
          </a:prstGeom>
        </p:spPr>
        <p:txBody>
          <a:bodyPr wrap="square">
            <a:spAutoFit/>
          </a:bodyPr>
          <a:lstStyle/>
          <a:p>
            <a:pPr marL="342900" indent="-342900">
              <a:buClr>
                <a:srgbClr val="09CF62"/>
              </a:buClr>
              <a:buFont typeface="Wingdings"/>
              <a:buChar char="q"/>
            </a:pPr>
            <a:r>
              <a:rPr lang="en-GB" dirty="0">
                <a:latin typeface="Franklin Gothic Book" panose="020B0503020102020204" pitchFamily="34" charset="0"/>
                <a:cs typeface="Calibri"/>
              </a:rPr>
              <a:t>When it is recommended to divide people into groups, it is possible to do this either by pre-assigning participants to each breakout room (recommended choice) or by assigning participants randomly.</a:t>
            </a:r>
          </a:p>
        </p:txBody>
      </p:sp>
      <p:sp>
        <p:nvSpPr>
          <p:cNvPr id="12" name="Text Placeholder 4">
            <a:extLst>
              <a:ext uri="{FF2B5EF4-FFF2-40B4-BE49-F238E27FC236}">
                <a16:creationId xmlns:a16="http://schemas.microsoft.com/office/drawing/2014/main" id="{A6E8D334-D638-7E42-A75B-42E7D7F2C82B}"/>
              </a:ext>
            </a:extLst>
          </p:cNvPr>
          <p:cNvSpPr>
            <a:spLocks noGrp="1"/>
          </p:cNvSpPr>
          <p:nvPr>
            <p:ph type="body" sz="quarter" idx="19"/>
          </p:nvPr>
        </p:nvSpPr>
        <p:spPr>
          <a:xfrm>
            <a:off x="9741732" y="6582431"/>
            <a:ext cx="2308752" cy="232591"/>
          </a:xfrm>
        </p:spPr>
        <p:txBody>
          <a:bodyPr/>
          <a:lstStyle/>
          <a:p>
            <a:r>
              <a:rPr lang="en-US" dirty="0"/>
              <a:t>www.c40knowledgehub.org</a:t>
            </a:r>
          </a:p>
        </p:txBody>
      </p:sp>
    </p:spTree>
    <p:extLst>
      <p:ext uri="{BB962C8B-B14F-4D97-AF65-F5344CB8AC3E}">
        <p14:creationId xmlns:p14="http://schemas.microsoft.com/office/powerpoint/2010/main" val="18414030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FE66B-1FA8-0E46-8D84-CB0959EDCB09}"/>
              </a:ext>
            </a:extLst>
          </p:cNvPr>
          <p:cNvSpPr>
            <a:spLocks noGrp="1"/>
          </p:cNvSpPr>
          <p:nvPr>
            <p:ph type="ctrTitle"/>
          </p:nvPr>
        </p:nvSpPr>
        <p:spPr>
          <a:xfrm>
            <a:off x="290039" y="162898"/>
            <a:ext cx="4687479" cy="621171"/>
          </a:xfrm>
        </p:spPr>
        <p:txBody>
          <a:bodyPr anchor="t">
            <a:normAutofit fontScale="90000"/>
          </a:bodyPr>
          <a:lstStyle/>
          <a:p>
            <a:r>
              <a:rPr lang="en-US" sz="4000" dirty="0"/>
              <a:t>References</a:t>
            </a:r>
            <a:endParaRPr lang="en-US" sz="3200" dirty="0"/>
          </a:p>
        </p:txBody>
      </p:sp>
      <p:sp>
        <p:nvSpPr>
          <p:cNvPr id="10" name="Picture Placeholder 9">
            <a:extLst>
              <a:ext uri="{FF2B5EF4-FFF2-40B4-BE49-F238E27FC236}">
                <a16:creationId xmlns:a16="http://schemas.microsoft.com/office/drawing/2014/main" id="{6F1DEE9C-A03F-154C-89CC-898DD88E992B}"/>
              </a:ext>
            </a:extLst>
          </p:cNvPr>
          <p:cNvSpPr>
            <a:spLocks noGrp="1"/>
          </p:cNvSpPr>
          <p:nvPr>
            <p:ph type="pic" sz="quarter" idx="19"/>
          </p:nvPr>
        </p:nvSpPr>
        <p:spPr>
          <a:xfrm>
            <a:off x="9369286" y="6520344"/>
            <a:ext cx="2822713" cy="334903"/>
          </a:xfrm>
        </p:spPr>
      </p:sp>
      <p:sp>
        <p:nvSpPr>
          <p:cNvPr id="12" name="Picture Placeholder 11">
            <a:extLst>
              <a:ext uri="{FF2B5EF4-FFF2-40B4-BE49-F238E27FC236}">
                <a16:creationId xmlns:a16="http://schemas.microsoft.com/office/drawing/2014/main" id="{76D29229-C833-8F40-BD50-634FE6E95720}"/>
              </a:ext>
            </a:extLst>
          </p:cNvPr>
          <p:cNvSpPr>
            <a:spLocks noGrp="1"/>
          </p:cNvSpPr>
          <p:nvPr>
            <p:ph type="pic" sz="quarter" idx="21"/>
          </p:nvPr>
        </p:nvSpPr>
        <p:spPr/>
      </p:sp>
      <p:sp>
        <p:nvSpPr>
          <p:cNvPr id="13" name="Text Placeholder 12">
            <a:extLst>
              <a:ext uri="{FF2B5EF4-FFF2-40B4-BE49-F238E27FC236}">
                <a16:creationId xmlns:a16="http://schemas.microsoft.com/office/drawing/2014/main" id="{D13BCCA0-909B-A242-8648-B0D5125B093D}"/>
              </a:ext>
            </a:extLst>
          </p:cNvPr>
          <p:cNvSpPr>
            <a:spLocks noGrp="1"/>
          </p:cNvSpPr>
          <p:nvPr>
            <p:ph type="body" sz="quarter" idx="22"/>
          </p:nvPr>
        </p:nvSpPr>
        <p:spPr/>
        <p:txBody>
          <a:bodyPr/>
          <a:lstStyle/>
          <a:p>
            <a:r>
              <a:rPr lang="en-US" dirty="0"/>
              <a:t>59</a:t>
            </a:r>
          </a:p>
        </p:txBody>
      </p:sp>
      <p:sp>
        <p:nvSpPr>
          <p:cNvPr id="14" name="Rectangle 13">
            <a:extLst>
              <a:ext uri="{FF2B5EF4-FFF2-40B4-BE49-F238E27FC236}">
                <a16:creationId xmlns:a16="http://schemas.microsoft.com/office/drawing/2014/main" id="{BB17FF3A-5ED7-9B48-B51A-F369695610F2}"/>
              </a:ext>
            </a:extLst>
          </p:cNvPr>
          <p:cNvSpPr/>
          <p:nvPr/>
        </p:nvSpPr>
        <p:spPr>
          <a:xfrm>
            <a:off x="374483" y="913624"/>
            <a:ext cx="11481291" cy="5355312"/>
          </a:xfrm>
          <a:prstGeom prst="rect">
            <a:avLst/>
          </a:prstGeom>
        </p:spPr>
        <p:txBody>
          <a:bodyPr wrap="square">
            <a:spAutoFit/>
          </a:bodyPr>
          <a:lstStyle/>
          <a:p>
            <a:pPr>
              <a:buClr>
                <a:srgbClr val="09CF62"/>
              </a:buClr>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2"/>
              </a:rPr>
              <a:t>City CAP MER Guidance </a:t>
            </a:r>
            <a:endParaRPr lang="en-US" dirty="0">
              <a:solidFill>
                <a:schemeClr val="bg2">
                  <a:lumMod val="25000"/>
                </a:schemeClr>
              </a:solidFill>
              <a:latin typeface="Franklin Gothic Book" panose="020B0503020102020204" pitchFamily="34" charset="0"/>
            </a:endParaRPr>
          </a:p>
          <a:p>
            <a:pPr>
              <a:buClr>
                <a:srgbClr val="09CF62"/>
              </a:buClr>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2"/>
              </a:rPr>
              <a:t>City CAP MER matrix User Guide </a:t>
            </a:r>
            <a:endParaRPr lang="en-US" dirty="0">
              <a:solidFill>
                <a:schemeClr val="bg2">
                  <a:lumMod val="25000"/>
                </a:schemeClr>
              </a:solidFill>
              <a:latin typeface="Franklin Gothic Book" panose="020B0503020102020204" pitchFamily="34" charset="0"/>
            </a:endParaRPr>
          </a:p>
          <a:p>
            <a:pPr>
              <a:buClr>
                <a:srgbClr val="09CF62"/>
              </a:buClr>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2"/>
              </a:rPr>
              <a:t>CAP MER Indicator Matrix </a:t>
            </a: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3"/>
              </a:rPr>
              <a:t>C40 Roadmap for Inclusive Planning </a:t>
            </a: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4"/>
              </a:rPr>
              <a:t>Playbook for Inclusive Community Engagement</a:t>
            </a: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5"/>
              </a:rPr>
              <a:t>C40 Toolkit for Equitable Impacts</a:t>
            </a: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6"/>
              </a:rPr>
              <a:t>Inclusive Climate Action Indicators module and database</a:t>
            </a: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7"/>
              </a:rPr>
              <a:t>C40 Climate Change Adaptation Monitoring, Evaluation and Reporting Framework</a:t>
            </a: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endParaRPr lang="en-US" dirty="0">
              <a:solidFill>
                <a:schemeClr val="bg2">
                  <a:lumMod val="25000"/>
                </a:schemeClr>
              </a:solidFill>
              <a:latin typeface="Franklin Gothic Book" panose="020B0503020102020204" pitchFamily="34" charset="0"/>
            </a:endParaRPr>
          </a:p>
          <a:p>
            <a:pPr marL="285750" indent="-285750">
              <a:buClr>
                <a:srgbClr val="09CF62"/>
              </a:buClr>
              <a:buFont typeface="Wingdings" pitchFamily="2" charset="2"/>
              <a:buChar char="q"/>
            </a:pPr>
            <a:r>
              <a:rPr lang="en-US" dirty="0">
                <a:solidFill>
                  <a:schemeClr val="bg2">
                    <a:lumMod val="25000"/>
                  </a:schemeClr>
                </a:solidFill>
                <a:latin typeface="Franklin Gothic Book" panose="020B0503020102020204" pitchFamily="34" charset="0"/>
                <a:hlinkClick r:id="rId8"/>
              </a:rPr>
              <a:t>CAP Framework Criteria</a:t>
            </a:r>
            <a:br>
              <a:rPr lang="en-US" dirty="0">
                <a:solidFill>
                  <a:schemeClr val="bg2">
                    <a:lumMod val="25000"/>
                  </a:schemeClr>
                </a:solidFill>
                <a:latin typeface="Franklin Gothic Book" panose="020B0503020102020204" pitchFamily="34" charset="0"/>
              </a:rPr>
            </a:br>
            <a:endParaRPr lang="en-US" dirty="0">
              <a:solidFill>
                <a:schemeClr val="bg2">
                  <a:lumMod val="25000"/>
                </a:schemeClr>
              </a:solidFill>
              <a:latin typeface="Franklin Gothic Book" panose="020B0503020102020204" pitchFamily="34" charset="0"/>
            </a:endParaRPr>
          </a:p>
        </p:txBody>
      </p:sp>
      <p:sp>
        <p:nvSpPr>
          <p:cNvPr id="8" name="Text Placeholder 4">
            <a:extLst>
              <a:ext uri="{FF2B5EF4-FFF2-40B4-BE49-F238E27FC236}">
                <a16:creationId xmlns:a16="http://schemas.microsoft.com/office/drawing/2014/main" id="{6380E30C-079E-B245-9745-83A276A3C0E7}"/>
              </a:ext>
            </a:extLst>
          </p:cNvPr>
          <p:cNvSpPr>
            <a:spLocks noGrp="1"/>
          </p:cNvSpPr>
          <p:nvPr>
            <p:ph type="body" sz="quarter" idx="20"/>
          </p:nvPr>
        </p:nvSpPr>
        <p:spPr>
          <a:xfrm>
            <a:off x="9893352" y="6584589"/>
            <a:ext cx="2298647" cy="221025"/>
          </a:xfrm>
        </p:spPr>
        <p:txBody>
          <a:bodyPr/>
          <a:lstStyle/>
          <a:p>
            <a:r>
              <a:rPr lang="en-US" dirty="0"/>
              <a:t>www.c40knowledgehub.org</a:t>
            </a:r>
          </a:p>
        </p:txBody>
      </p:sp>
    </p:spTree>
    <p:extLst>
      <p:ext uri="{BB962C8B-B14F-4D97-AF65-F5344CB8AC3E}">
        <p14:creationId xmlns:p14="http://schemas.microsoft.com/office/powerpoint/2010/main" val="1423700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864D1-7E79-8F47-93A0-B9629B4E2A2A}"/>
              </a:ext>
            </a:extLst>
          </p:cNvPr>
          <p:cNvSpPr>
            <a:spLocks noGrp="1"/>
          </p:cNvSpPr>
          <p:nvPr>
            <p:ph type="ctrTitle"/>
          </p:nvPr>
        </p:nvSpPr>
        <p:spPr>
          <a:xfrm>
            <a:off x="291217" y="360930"/>
            <a:ext cx="6978018" cy="704666"/>
          </a:xfrm>
        </p:spPr>
        <p:txBody>
          <a:bodyPr anchor="t"/>
          <a:lstStyle/>
          <a:p>
            <a:r>
              <a:rPr lang="en-US" dirty="0"/>
              <a:t>Pre-workshop meeting</a:t>
            </a:r>
          </a:p>
        </p:txBody>
      </p:sp>
      <p:sp>
        <p:nvSpPr>
          <p:cNvPr id="10" name="Picture Placeholder 9">
            <a:extLst>
              <a:ext uri="{FF2B5EF4-FFF2-40B4-BE49-F238E27FC236}">
                <a16:creationId xmlns:a16="http://schemas.microsoft.com/office/drawing/2014/main" id="{BF4BAB35-BC0B-934E-9EB4-0EF74CDFB8FC}"/>
              </a:ext>
            </a:extLst>
          </p:cNvPr>
          <p:cNvSpPr>
            <a:spLocks noGrp="1"/>
          </p:cNvSpPr>
          <p:nvPr>
            <p:ph type="pic" sz="quarter" idx="19"/>
          </p:nvPr>
        </p:nvSpPr>
        <p:spPr>
          <a:xfrm>
            <a:off x="9528312" y="6520344"/>
            <a:ext cx="2663687" cy="334903"/>
          </a:xfrm>
        </p:spPr>
      </p:sp>
      <p:sp>
        <p:nvSpPr>
          <p:cNvPr id="12" name="Picture Placeholder 11">
            <a:extLst>
              <a:ext uri="{FF2B5EF4-FFF2-40B4-BE49-F238E27FC236}">
                <a16:creationId xmlns:a16="http://schemas.microsoft.com/office/drawing/2014/main" id="{417075D9-59F9-164C-B8C9-A144F56C95D0}"/>
              </a:ext>
            </a:extLst>
          </p:cNvPr>
          <p:cNvSpPr>
            <a:spLocks noGrp="1"/>
          </p:cNvSpPr>
          <p:nvPr>
            <p:ph type="pic" sz="quarter" idx="21"/>
          </p:nvPr>
        </p:nvSpPr>
        <p:spPr/>
      </p:sp>
      <p:sp>
        <p:nvSpPr>
          <p:cNvPr id="13" name="Text Placeholder 12">
            <a:extLst>
              <a:ext uri="{FF2B5EF4-FFF2-40B4-BE49-F238E27FC236}">
                <a16:creationId xmlns:a16="http://schemas.microsoft.com/office/drawing/2014/main" id="{C29FFE49-1A89-914E-B98B-B2503E976EB0}"/>
              </a:ext>
            </a:extLst>
          </p:cNvPr>
          <p:cNvSpPr>
            <a:spLocks noGrp="1"/>
          </p:cNvSpPr>
          <p:nvPr>
            <p:ph type="body" sz="quarter" idx="22"/>
          </p:nvPr>
        </p:nvSpPr>
        <p:spPr/>
        <p:txBody>
          <a:bodyPr/>
          <a:lstStyle/>
          <a:p>
            <a:r>
              <a:rPr lang="en-US" dirty="0"/>
              <a:t>6</a:t>
            </a:r>
          </a:p>
        </p:txBody>
      </p:sp>
      <p:sp>
        <p:nvSpPr>
          <p:cNvPr id="14" name="Text Placeholder 3">
            <a:extLst>
              <a:ext uri="{FF2B5EF4-FFF2-40B4-BE49-F238E27FC236}">
                <a16:creationId xmlns:a16="http://schemas.microsoft.com/office/drawing/2014/main" id="{D337C956-6FBC-A449-9BD0-C34BADFCD840}"/>
              </a:ext>
            </a:extLst>
          </p:cNvPr>
          <p:cNvSpPr>
            <a:spLocks noGrp="1"/>
          </p:cNvSpPr>
          <p:nvPr>
            <p:ph type="body" sz="quarter" idx="12"/>
          </p:nvPr>
        </p:nvSpPr>
        <p:spPr>
          <a:xfrm>
            <a:off x="384373" y="1049775"/>
            <a:ext cx="10844757" cy="5613221"/>
          </a:xfrm>
        </p:spPr>
        <p:txBody>
          <a:bodyPr vert="horz" lIns="91440" tIns="45720" rIns="91440" bIns="45720" rtlCol="0" anchor="t">
            <a:normAutofit/>
          </a:bodyPr>
          <a:lstStyle/>
          <a:p>
            <a:pPr marL="0" indent="0">
              <a:buNone/>
            </a:pPr>
            <a:r>
              <a:rPr lang="en-GB" sz="1800" dirty="0">
                <a:solidFill>
                  <a:schemeClr val="bg2">
                    <a:lumMod val="25000"/>
                  </a:schemeClr>
                </a:solidFill>
                <a:latin typeface="Franklin Gothic Medium"/>
              </a:rPr>
              <a:t>The following are proposed activities to conduct before the workshop:</a:t>
            </a:r>
          </a:p>
          <a:p>
            <a:r>
              <a:rPr lang="en-GB" sz="1800" dirty="0">
                <a:solidFill>
                  <a:schemeClr val="bg2">
                    <a:lumMod val="25000"/>
                  </a:schemeClr>
                </a:solidFill>
                <a:latin typeface="Franklin Gothic Medium"/>
              </a:rPr>
              <a:t>Organise an initial meeting between the city advisor and the city CAP core team to: </a:t>
            </a:r>
            <a:endParaRPr lang="en-US" dirty="0">
              <a:solidFill>
                <a:schemeClr val="bg2">
                  <a:lumMod val="25000"/>
                </a:schemeClr>
              </a:solidFill>
            </a:endParaRPr>
          </a:p>
          <a:p>
            <a:pPr marL="742950" lvl="1" indent="-285750">
              <a:buClr>
                <a:srgbClr val="09CF62"/>
              </a:buClr>
              <a:buFont typeface="Wingdings"/>
              <a:buChar char="§"/>
            </a:pPr>
            <a:r>
              <a:rPr lang="en-GB" sz="1800" dirty="0">
                <a:solidFill>
                  <a:schemeClr val="bg2">
                    <a:lumMod val="25000"/>
                  </a:schemeClr>
                </a:solidFill>
                <a:latin typeface="Franklin Gothic Medium"/>
              </a:rPr>
              <a:t>Understand what is needed  </a:t>
            </a:r>
            <a:endParaRPr lang="en-US" sz="1800" dirty="0">
              <a:solidFill>
                <a:schemeClr val="bg2">
                  <a:lumMod val="25000"/>
                </a:schemeClr>
              </a:solidFill>
              <a:latin typeface="Franklin Gothic Medium"/>
            </a:endParaRPr>
          </a:p>
          <a:p>
            <a:pPr marL="742950" lvl="1" indent="-285750">
              <a:buClr>
                <a:srgbClr val="09CF62"/>
              </a:buClr>
              <a:buFont typeface="Wingdings"/>
              <a:buChar char="§"/>
            </a:pPr>
            <a:r>
              <a:rPr lang="en-GB" sz="1800" dirty="0">
                <a:solidFill>
                  <a:schemeClr val="bg2">
                    <a:lumMod val="25000"/>
                  </a:schemeClr>
                </a:solidFill>
                <a:latin typeface="Franklin Gothic Medium"/>
              </a:rPr>
              <a:t>Identify key departments that need to be involved in the "MER core team"</a:t>
            </a:r>
            <a:endParaRPr lang="en-US" dirty="0">
              <a:solidFill>
                <a:schemeClr val="bg2">
                  <a:lumMod val="25000"/>
                </a:schemeClr>
              </a:solidFill>
            </a:endParaRPr>
          </a:p>
          <a:p>
            <a:pPr marL="0" indent="0">
              <a:buNone/>
            </a:pPr>
            <a:r>
              <a:rPr lang="en-GB" sz="1800" dirty="0">
                <a:solidFill>
                  <a:schemeClr val="bg2">
                    <a:lumMod val="25000"/>
                  </a:schemeClr>
                </a:solidFill>
                <a:latin typeface="Franklin Gothic Medium"/>
              </a:rPr>
              <a:t>Suggestion: check </a:t>
            </a:r>
            <a:r>
              <a:rPr lang="en-GB" sz="1800" dirty="0">
                <a:solidFill>
                  <a:srgbClr val="09CF62"/>
                </a:solidFill>
                <a:latin typeface="Franklin Gothic Medium"/>
              </a:rPr>
              <a:t>CAP MER Summary and Introduction </a:t>
            </a:r>
            <a:r>
              <a:rPr lang="en-GB" sz="1800" dirty="0">
                <a:solidFill>
                  <a:schemeClr val="bg2">
                    <a:lumMod val="25000"/>
                  </a:schemeClr>
                </a:solidFill>
                <a:latin typeface="Franklin Gothic Medium"/>
              </a:rPr>
              <a:t>slide deck and the complete </a:t>
            </a:r>
            <a:r>
              <a:rPr lang="en-GB" sz="1800" dirty="0">
                <a:solidFill>
                  <a:srgbClr val="09CF62"/>
                </a:solidFill>
                <a:latin typeface="Franklin Gothic Medium"/>
              </a:rPr>
              <a:t>CAP MER resources in the resource centre.</a:t>
            </a:r>
            <a:endParaRPr lang="en-GB" dirty="0">
              <a:solidFill>
                <a:srgbClr val="09CF62"/>
              </a:solidFill>
            </a:endParaRPr>
          </a:p>
          <a:p>
            <a:endParaRPr lang="en-GB" sz="1800" dirty="0">
              <a:solidFill>
                <a:schemeClr val="bg2">
                  <a:lumMod val="25000"/>
                </a:schemeClr>
              </a:solidFill>
              <a:latin typeface="Franklin Gothic Medium"/>
            </a:endParaRPr>
          </a:p>
          <a:p>
            <a:pPr>
              <a:buFont typeface="+mj-lt"/>
              <a:buAutoNum type="arabicPeriod" startAt="2"/>
            </a:pPr>
            <a:r>
              <a:rPr lang="en-GB" sz="1800" dirty="0">
                <a:solidFill>
                  <a:schemeClr val="bg2">
                    <a:lumMod val="25000"/>
                  </a:schemeClr>
                </a:solidFill>
                <a:latin typeface="Franklin Gothic Medium"/>
              </a:rPr>
              <a:t>Conduct a meeting with the ‘city monitoring core team’ previously identified:</a:t>
            </a:r>
          </a:p>
          <a:p>
            <a:pPr marL="742950" lvl="1" indent="-285750">
              <a:buClr>
                <a:srgbClr val="09CF62"/>
              </a:buClr>
              <a:buFont typeface="Wingdings"/>
              <a:buChar char="§"/>
            </a:pPr>
            <a:r>
              <a:rPr lang="en-GB" sz="1800" dirty="0">
                <a:solidFill>
                  <a:schemeClr val="bg2">
                    <a:lumMod val="25000"/>
                  </a:schemeClr>
                </a:solidFill>
                <a:latin typeface="Franklin Gothic Medium"/>
              </a:rPr>
              <a:t>Give a brief presentation of the CAP process and CAP framework requirements</a:t>
            </a:r>
          </a:p>
          <a:p>
            <a:pPr marL="742950" lvl="1" indent="-285750">
              <a:buClr>
                <a:srgbClr val="09CF62"/>
              </a:buClr>
              <a:buFont typeface="Wingdings"/>
              <a:buChar char="§"/>
            </a:pPr>
            <a:r>
              <a:rPr lang="en-GB" sz="1800" dirty="0">
                <a:solidFill>
                  <a:schemeClr val="bg2">
                    <a:lumMod val="25000"/>
                  </a:schemeClr>
                </a:solidFill>
                <a:latin typeface="Franklin Gothic Medium"/>
              </a:rPr>
              <a:t>Define where in the CAP process the city would like to focus on the MER discussion</a:t>
            </a:r>
          </a:p>
          <a:p>
            <a:pPr marL="742950" lvl="1" indent="-285750">
              <a:buClr>
                <a:srgbClr val="09CF62"/>
              </a:buClr>
              <a:buFont typeface="Wingdings"/>
              <a:buChar char="§"/>
            </a:pPr>
            <a:r>
              <a:rPr lang="en-GB" sz="1800" dirty="0">
                <a:solidFill>
                  <a:schemeClr val="bg2">
                    <a:lumMod val="25000"/>
                  </a:schemeClr>
                </a:solidFill>
                <a:latin typeface="Franklin Gothic Medium"/>
              </a:rPr>
              <a:t>Assess the city's current MER system</a:t>
            </a:r>
          </a:p>
          <a:p>
            <a:pPr marL="742950" lvl="1" indent="-285750">
              <a:buClr>
                <a:srgbClr val="09CF62"/>
              </a:buClr>
              <a:buFont typeface="Wingdings"/>
              <a:buChar char="§"/>
            </a:pPr>
            <a:r>
              <a:rPr lang="en-GB" sz="1800" dirty="0">
                <a:solidFill>
                  <a:schemeClr val="bg2">
                    <a:lumMod val="25000"/>
                  </a:schemeClr>
                </a:solidFill>
                <a:latin typeface="Franklin Gothic Medium"/>
              </a:rPr>
              <a:t>Define who will lead the MER process and if a wider group needs to be involved</a:t>
            </a:r>
          </a:p>
          <a:p>
            <a:pPr marL="742950" lvl="1" indent="-285750">
              <a:buClr>
                <a:srgbClr val="09CF62"/>
              </a:buClr>
              <a:buFont typeface="Wingdings"/>
              <a:buChar char="§"/>
            </a:pPr>
            <a:r>
              <a:rPr lang="en-GB" sz="1800" dirty="0">
                <a:solidFill>
                  <a:schemeClr val="bg2">
                    <a:lumMod val="25000"/>
                  </a:schemeClr>
                </a:solidFill>
                <a:latin typeface="Franklin Gothic Medium"/>
              </a:rPr>
              <a:t>Discuss the approach for the following meetings (who will coordinate/ lead the sessions, who needs to be involved, who will be presenting, what virtual platforms could be used, among other issues)</a:t>
            </a:r>
          </a:p>
          <a:p>
            <a:pPr marL="0" indent="0">
              <a:buNone/>
            </a:pPr>
            <a:endParaRPr lang="en-GB" sz="1800" dirty="0">
              <a:solidFill>
                <a:schemeClr val="bg2">
                  <a:lumMod val="25000"/>
                </a:schemeClr>
              </a:solidFill>
              <a:latin typeface="Franklin Gothic Medium"/>
            </a:endParaRPr>
          </a:p>
          <a:p>
            <a:pPr marL="0" indent="0">
              <a:buNone/>
            </a:pPr>
            <a:r>
              <a:rPr lang="en-GB" sz="1800" dirty="0">
                <a:solidFill>
                  <a:schemeClr val="bg2">
                    <a:lumMod val="25000"/>
                  </a:schemeClr>
                </a:solidFill>
                <a:latin typeface="Franklin Gothic Medium"/>
              </a:rPr>
              <a:t>Suggestion: check workshop 1 and 2 materials for proposed ideas for a wider team meeting. Make sure you check the proposed activities in advance, in case they need prior preparation. </a:t>
            </a:r>
          </a:p>
          <a:p>
            <a:pPr marL="0" indent="0">
              <a:buNone/>
            </a:pPr>
            <a:endParaRPr lang="en-GB" sz="1800" dirty="0">
              <a:latin typeface="Franklin Gothic Medium"/>
            </a:endParaRPr>
          </a:p>
          <a:p>
            <a:endParaRPr lang="en-GB" sz="1800" dirty="0">
              <a:latin typeface="Franklin Gothic Medium"/>
            </a:endParaRPr>
          </a:p>
          <a:p>
            <a:pPr marL="0" indent="0">
              <a:buNone/>
            </a:pPr>
            <a:endParaRPr lang="en-GB" sz="1800" dirty="0">
              <a:latin typeface="Franklin Gothic Medium"/>
            </a:endParaRPr>
          </a:p>
          <a:p>
            <a:endParaRPr lang="en-GB" sz="1800" dirty="0">
              <a:latin typeface="Franklin Gothic Medium"/>
            </a:endParaRPr>
          </a:p>
          <a:p>
            <a:endParaRPr lang="en-GB" sz="1800" dirty="0">
              <a:latin typeface="Franklin Gothic Medium"/>
            </a:endParaRPr>
          </a:p>
          <a:p>
            <a:endParaRPr lang="en-GB" sz="1800" dirty="0">
              <a:latin typeface="Franklin Gothic Medium"/>
            </a:endParaRPr>
          </a:p>
          <a:p>
            <a:pPr>
              <a:buFont typeface="Calibri Light" panose="020F0302020204030204"/>
              <a:buAutoNum type="arabicPeriod"/>
            </a:pPr>
            <a:endParaRPr lang="en-GB" sz="1800" dirty="0">
              <a:latin typeface="Franklin Gothic Medium"/>
            </a:endParaRPr>
          </a:p>
          <a:p>
            <a:pPr>
              <a:buFont typeface="Calibri Light" panose="020F0302020204030204"/>
              <a:buAutoNum type="arabicPeriod"/>
            </a:pPr>
            <a:endParaRPr lang="en-GB" sz="1800" dirty="0">
              <a:latin typeface="Franklin Gothic Medium"/>
            </a:endParaRPr>
          </a:p>
          <a:p>
            <a:endParaRPr lang="en-GB" sz="1800" dirty="0">
              <a:latin typeface="Franklin Gothic Medium"/>
            </a:endParaRPr>
          </a:p>
          <a:p>
            <a:pPr>
              <a:buFont typeface="Calibri Light" panose="020F0302020204030204"/>
              <a:buAutoNum type="arabicPeriod"/>
            </a:pPr>
            <a:endParaRPr lang="en-GB" sz="1800" dirty="0">
              <a:latin typeface="Franklin Gothic Medium"/>
            </a:endParaRPr>
          </a:p>
          <a:p>
            <a:pPr>
              <a:buFont typeface="Calibri Light" panose="020F0302020204030204"/>
              <a:buAutoNum type="arabicPeriod"/>
            </a:pPr>
            <a:endParaRPr lang="en-GB" sz="1800" dirty="0">
              <a:latin typeface="Franklin Gothic Medium"/>
            </a:endParaRPr>
          </a:p>
          <a:p>
            <a:pPr>
              <a:buFont typeface="Calibri Light" panose="020F0302020204030204"/>
              <a:buAutoNum type="arabicPeriod"/>
            </a:pPr>
            <a:endParaRPr lang="en-GB" sz="1800" dirty="0">
              <a:latin typeface="Franklin Gothic Medium"/>
            </a:endParaRPr>
          </a:p>
          <a:p>
            <a:pPr marL="0" indent="0">
              <a:buNone/>
            </a:pPr>
            <a:endParaRPr lang="en-GB" sz="1800" dirty="0">
              <a:latin typeface="Franklin Gothic Medium"/>
            </a:endParaRPr>
          </a:p>
          <a:p>
            <a:endParaRPr lang="en-GB" sz="1600" dirty="0">
              <a:latin typeface="Franklin Gothic Medium"/>
            </a:endParaRPr>
          </a:p>
          <a:p>
            <a:endParaRPr lang="en-GB" sz="1600" dirty="0">
              <a:latin typeface="Franklin Gothic Medium"/>
            </a:endParaRPr>
          </a:p>
        </p:txBody>
      </p:sp>
      <p:sp>
        <p:nvSpPr>
          <p:cNvPr id="8" name="Text Placeholder 4">
            <a:extLst>
              <a:ext uri="{FF2B5EF4-FFF2-40B4-BE49-F238E27FC236}">
                <a16:creationId xmlns:a16="http://schemas.microsoft.com/office/drawing/2014/main" id="{4654345A-32AF-5648-8793-27903B0E55D2}"/>
              </a:ext>
            </a:extLst>
          </p:cNvPr>
          <p:cNvSpPr>
            <a:spLocks noGrp="1"/>
          </p:cNvSpPr>
          <p:nvPr>
            <p:ph type="body" sz="quarter" idx="20"/>
          </p:nvPr>
        </p:nvSpPr>
        <p:spPr>
          <a:xfrm>
            <a:off x="9890125" y="6562725"/>
            <a:ext cx="2120900" cy="307975"/>
          </a:xfrm>
        </p:spPr>
        <p:txBody>
          <a:bodyPr/>
          <a:lstStyle/>
          <a:p>
            <a:r>
              <a:rPr lang="en-US" dirty="0"/>
              <a:t>www.c40knowledgehub.org</a:t>
            </a:r>
          </a:p>
        </p:txBody>
      </p:sp>
    </p:spTree>
    <p:extLst>
      <p:ext uri="{BB962C8B-B14F-4D97-AF65-F5344CB8AC3E}">
        <p14:creationId xmlns:p14="http://schemas.microsoft.com/office/powerpoint/2010/main" val="2049531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train is traveling down the river&#10;&#10;Description automatically generated">
            <a:extLst>
              <a:ext uri="{FF2B5EF4-FFF2-40B4-BE49-F238E27FC236}">
                <a16:creationId xmlns:a16="http://schemas.microsoft.com/office/drawing/2014/main" id="{7EC1811E-76D2-6D45-BA56-96DF9B378BF4}"/>
              </a:ext>
            </a:extLst>
          </p:cNvPr>
          <p:cNvPicPr>
            <a:picLocks noGrp="1" noChangeAspect="1"/>
          </p:cNvPicPr>
          <p:nvPr>
            <p:ph type="pic" sz="quarter" idx="15"/>
          </p:nvPr>
        </p:nvPicPr>
        <p:blipFill>
          <a:blip r:embed="rId2" cstate="print">
            <a:extLst>
              <a:ext uri="{28A0092B-C50C-407E-A947-70E740481C1C}">
                <a14:useLocalDpi xmlns:a14="http://schemas.microsoft.com/office/drawing/2010/main"/>
              </a:ext>
            </a:extLst>
          </a:blip>
          <a:srcRect/>
          <a:stretch>
            <a:fillRect/>
          </a:stretch>
        </p:blipFill>
        <p:spPr/>
      </p:pic>
      <p:sp>
        <p:nvSpPr>
          <p:cNvPr id="3" name="Picture Placeholder 2">
            <a:extLst>
              <a:ext uri="{FF2B5EF4-FFF2-40B4-BE49-F238E27FC236}">
                <a16:creationId xmlns:a16="http://schemas.microsoft.com/office/drawing/2014/main" id="{F3242BEF-DCD2-4305-9CF8-F19C26AD641F}"/>
              </a:ext>
            </a:extLst>
          </p:cNvPr>
          <p:cNvSpPr>
            <a:spLocks noGrp="1"/>
          </p:cNvSpPr>
          <p:nvPr>
            <p:ph type="pic" sz="quarter" idx="16"/>
          </p:nvPr>
        </p:nvSpPr>
        <p:spPr>
          <a:xfrm rot="16200000">
            <a:off x="6385382" y="1051381"/>
            <a:ext cx="5724144" cy="5889093"/>
          </a:xfrm>
          <a:solidFill>
            <a:srgbClr val="09CF62">
              <a:alpha val="40000"/>
            </a:srgbClr>
          </a:solidFill>
        </p:spPr>
      </p:sp>
      <p:sp>
        <p:nvSpPr>
          <p:cNvPr id="4" name="Picture Placeholder 3">
            <a:extLst>
              <a:ext uri="{FF2B5EF4-FFF2-40B4-BE49-F238E27FC236}">
                <a16:creationId xmlns:a16="http://schemas.microsoft.com/office/drawing/2014/main" id="{F09EBF91-AAC6-40A4-B899-32E7B9A5896B}"/>
              </a:ext>
            </a:extLst>
          </p:cNvPr>
          <p:cNvSpPr>
            <a:spLocks noGrp="1"/>
          </p:cNvSpPr>
          <p:nvPr>
            <p:ph type="pic" sz="quarter" idx="20"/>
          </p:nvPr>
        </p:nvSpPr>
        <p:spPr/>
      </p:sp>
      <p:sp>
        <p:nvSpPr>
          <p:cNvPr id="5" name="Text Placeholder 4">
            <a:extLst>
              <a:ext uri="{FF2B5EF4-FFF2-40B4-BE49-F238E27FC236}">
                <a16:creationId xmlns:a16="http://schemas.microsoft.com/office/drawing/2014/main" id="{AF2E6F86-7AFF-4DFD-8B7D-03A96459C1DF}"/>
              </a:ext>
            </a:extLst>
          </p:cNvPr>
          <p:cNvSpPr>
            <a:spLocks noGrp="1"/>
          </p:cNvSpPr>
          <p:nvPr>
            <p:ph type="body" sz="quarter" idx="21"/>
          </p:nvPr>
        </p:nvSpPr>
        <p:spPr/>
        <p:txBody>
          <a:bodyPr/>
          <a:lstStyle/>
          <a:p>
            <a:r>
              <a:rPr lang="en-GB" dirty="0"/>
              <a:t>7</a:t>
            </a:r>
          </a:p>
        </p:txBody>
      </p:sp>
      <p:sp>
        <p:nvSpPr>
          <p:cNvPr id="8" name="Title 5">
            <a:extLst>
              <a:ext uri="{FF2B5EF4-FFF2-40B4-BE49-F238E27FC236}">
                <a16:creationId xmlns:a16="http://schemas.microsoft.com/office/drawing/2014/main" id="{8A7B7FFC-5DAE-4846-B25D-145DE3527320}"/>
              </a:ext>
            </a:extLst>
          </p:cNvPr>
          <p:cNvSpPr>
            <a:spLocks noGrp="1"/>
          </p:cNvSpPr>
          <p:nvPr/>
        </p:nvSpPr>
        <p:spPr>
          <a:xfrm>
            <a:off x="6096000" y="850826"/>
            <a:ext cx="4687479" cy="115892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700" b="1" i="0" kern="1200">
                <a:solidFill>
                  <a:schemeClr val="bg1"/>
                </a:solidFill>
                <a:latin typeface="Franklin Gothic Demi" panose="020B0603020102020204" pitchFamily="34" charset="0"/>
                <a:ea typeface="+mj-ea"/>
                <a:cs typeface="+mj-cs"/>
              </a:defRPr>
            </a:lvl1pPr>
          </a:lstStyle>
          <a:p>
            <a:r>
              <a:rPr lang="en-US" dirty="0">
                <a:solidFill>
                  <a:schemeClr val="tx1"/>
                </a:solidFill>
                <a:latin typeface="Franklin Gothic Demi"/>
              </a:rPr>
              <a:t>1st Workshop: Initial Screening </a:t>
            </a:r>
            <a:endParaRPr lang="en-US" dirty="0">
              <a:solidFill>
                <a:schemeClr val="tx1"/>
              </a:solidFill>
            </a:endParaRPr>
          </a:p>
        </p:txBody>
      </p:sp>
    </p:spTree>
    <p:extLst>
      <p:ext uri="{BB962C8B-B14F-4D97-AF65-F5344CB8AC3E}">
        <p14:creationId xmlns:p14="http://schemas.microsoft.com/office/powerpoint/2010/main" val="1993831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5AD0C-B31A-4BE4-94EA-A2F3BAE37560}"/>
              </a:ext>
            </a:extLst>
          </p:cNvPr>
          <p:cNvSpPr>
            <a:spLocks noGrp="1"/>
          </p:cNvSpPr>
          <p:nvPr>
            <p:ph type="ctrTitle"/>
          </p:nvPr>
        </p:nvSpPr>
        <p:spPr>
          <a:xfrm>
            <a:off x="289561" y="259971"/>
            <a:ext cx="6273938" cy="696727"/>
          </a:xfrm>
        </p:spPr>
        <p:txBody>
          <a:bodyPr lIns="91440" tIns="45720" rIns="91440" bIns="45720" anchor="b">
            <a:normAutofit/>
          </a:bodyPr>
          <a:lstStyle/>
          <a:p>
            <a:r>
              <a:rPr lang="en-GB" b="0" dirty="0">
                <a:latin typeface="Franklin Gothic Medium" panose="020B0603020102020204" pitchFamily="34" charset="0"/>
              </a:rPr>
              <a:t>Initial Screening: Overview</a:t>
            </a:r>
          </a:p>
        </p:txBody>
      </p:sp>
      <p:sp>
        <p:nvSpPr>
          <p:cNvPr id="10" name="Picture Placeholder 9">
            <a:extLst>
              <a:ext uri="{FF2B5EF4-FFF2-40B4-BE49-F238E27FC236}">
                <a16:creationId xmlns:a16="http://schemas.microsoft.com/office/drawing/2014/main" id="{36AAD0DE-42A7-442B-ACFD-3964135F381F}"/>
              </a:ext>
            </a:extLst>
          </p:cNvPr>
          <p:cNvSpPr>
            <a:spLocks noGrp="1"/>
          </p:cNvSpPr>
          <p:nvPr>
            <p:ph type="pic" sz="quarter" idx="19"/>
          </p:nvPr>
        </p:nvSpPr>
        <p:spPr>
          <a:xfrm>
            <a:off x="9643672" y="6520344"/>
            <a:ext cx="2548327" cy="334903"/>
          </a:xfrm>
        </p:spPr>
      </p:sp>
      <p:sp>
        <p:nvSpPr>
          <p:cNvPr id="12" name="Picture Placeholder 11">
            <a:extLst>
              <a:ext uri="{FF2B5EF4-FFF2-40B4-BE49-F238E27FC236}">
                <a16:creationId xmlns:a16="http://schemas.microsoft.com/office/drawing/2014/main" id="{441026D1-7797-4441-BE10-2AD02FC64BD6}"/>
              </a:ext>
            </a:extLst>
          </p:cNvPr>
          <p:cNvSpPr>
            <a:spLocks noGrp="1"/>
          </p:cNvSpPr>
          <p:nvPr>
            <p:ph type="pic" sz="quarter" idx="21"/>
          </p:nvPr>
        </p:nvSpPr>
        <p:spPr/>
      </p:sp>
      <p:sp>
        <p:nvSpPr>
          <p:cNvPr id="13" name="Text Placeholder 12">
            <a:extLst>
              <a:ext uri="{FF2B5EF4-FFF2-40B4-BE49-F238E27FC236}">
                <a16:creationId xmlns:a16="http://schemas.microsoft.com/office/drawing/2014/main" id="{B93AED3B-5FE4-47E6-A102-CEF37FB6A060}"/>
              </a:ext>
            </a:extLst>
          </p:cNvPr>
          <p:cNvSpPr>
            <a:spLocks noGrp="1"/>
          </p:cNvSpPr>
          <p:nvPr>
            <p:ph type="body" sz="quarter" idx="22"/>
          </p:nvPr>
        </p:nvSpPr>
        <p:spPr/>
        <p:txBody>
          <a:bodyPr lIns="91440" tIns="45720" rIns="91440" bIns="45720" anchor="t">
            <a:noAutofit/>
          </a:bodyPr>
          <a:lstStyle/>
          <a:p>
            <a:r>
              <a:rPr lang="en-GB" dirty="0"/>
              <a:t>8</a:t>
            </a:r>
          </a:p>
        </p:txBody>
      </p:sp>
      <p:sp>
        <p:nvSpPr>
          <p:cNvPr id="24" name="Rectangle: Rounded Corners 23">
            <a:extLst>
              <a:ext uri="{FF2B5EF4-FFF2-40B4-BE49-F238E27FC236}">
                <a16:creationId xmlns:a16="http://schemas.microsoft.com/office/drawing/2014/main" id="{0E163E7B-C78A-41F5-A399-73F028898DF7}"/>
              </a:ext>
            </a:extLst>
          </p:cNvPr>
          <p:cNvSpPr/>
          <p:nvPr/>
        </p:nvSpPr>
        <p:spPr>
          <a:xfrm>
            <a:off x="292307" y="1235438"/>
            <a:ext cx="2548327" cy="5196589"/>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a:ea typeface="+mn-lt"/>
              <a:cs typeface="+mn-lt"/>
            </a:endParaRPr>
          </a:p>
          <a:p>
            <a:pPr algn="ctr"/>
            <a:endParaRPr lang="en-GB">
              <a:latin typeface="Franklin Gothic Medium"/>
              <a:cs typeface="Calibri"/>
            </a:endParaRPr>
          </a:p>
          <a:p>
            <a:pPr algn="ctr"/>
            <a:endParaRPr lang="en-GB">
              <a:latin typeface="Franklin Gothic Medium"/>
              <a:cs typeface="Calibri"/>
            </a:endParaRPr>
          </a:p>
          <a:p>
            <a:pPr algn="ctr"/>
            <a:endParaRPr lang="en-GB">
              <a:latin typeface="Franklin Gothic Medium"/>
              <a:cs typeface="Calibri"/>
            </a:endParaRPr>
          </a:p>
          <a:p>
            <a:pPr algn="ctr"/>
            <a:endParaRPr lang="en-GB">
              <a:cs typeface="Calibri"/>
            </a:endParaRPr>
          </a:p>
        </p:txBody>
      </p:sp>
      <p:sp>
        <p:nvSpPr>
          <p:cNvPr id="25" name="Rectangle: Rounded Corners 24">
            <a:extLst>
              <a:ext uri="{FF2B5EF4-FFF2-40B4-BE49-F238E27FC236}">
                <a16:creationId xmlns:a16="http://schemas.microsoft.com/office/drawing/2014/main" id="{BBA90784-5A79-4D0A-8DDA-444475B7EF55}"/>
              </a:ext>
            </a:extLst>
          </p:cNvPr>
          <p:cNvSpPr/>
          <p:nvPr/>
        </p:nvSpPr>
        <p:spPr>
          <a:xfrm>
            <a:off x="3152929" y="1235438"/>
            <a:ext cx="2548327" cy="5196589"/>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a:ea typeface="+mn-lt"/>
              <a:cs typeface="+mn-lt"/>
            </a:endParaRPr>
          </a:p>
          <a:p>
            <a:endParaRPr lang="en-GB">
              <a:ea typeface="+mn-lt"/>
              <a:cs typeface="+mn-lt"/>
            </a:endParaRPr>
          </a:p>
          <a:p>
            <a:endParaRPr lang="en-GB">
              <a:ea typeface="+mn-lt"/>
              <a:cs typeface="+mn-lt"/>
            </a:endParaRPr>
          </a:p>
          <a:p>
            <a:endParaRPr lang="en-GB">
              <a:ea typeface="+mn-lt"/>
              <a:cs typeface="+mn-lt"/>
            </a:endParaRPr>
          </a:p>
          <a:p>
            <a:pPr algn="ctr"/>
            <a:endParaRPr lang="en-GB">
              <a:cs typeface="Calibri"/>
            </a:endParaRPr>
          </a:p>
        </p:txBody>
      </p:sp>
      <p:sp>
        <p:nvSpPr>
          <p:cNvPr id="26" name="Rectangle: Rounded Corners 25">
            <a:extLst>
              <a:ext uri="{FF2B5EF4-FFF2-40B4-BE49-F238E27FC236}">
                <a16:creationId xmlns:a16="http://schemas.microsoft.com/office/drawing/2014/main" id="{F0D72B21-7188-4D42-8141-017D421DBDEF}"/>
              </a:ext>
            </a:extLst>
          </p:cNvPr>
          <p:cNvSpPr/>
          <p:nvPr/>
        </p:nvSpPr>
        <p:spPr>
          <a:xfrm>
            <a:off x="6020817" y="1230609"/>
            <a:ext cx="2636263" cy="5196589"/>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cs typeface="Calibri"/>
            </a:endParaRPr>
          </a:p>
        </p:txBody>
      </p:sp>
      <p:sp>
        <p:nvSpPr>
          <p:cNvPr id="27" name="Rectangle: Rounded Corners 26">
            <a:extLst>
              <a:ext uri="{FF2B5EF4-FFF2-40B4-BE49-F238E27FC236}">
                <a16:creationId xmlns:a16="http://schemas.microsoft.com/office/drawing/2014/main" id="{A6E93DB0-BD48-4BC3-973A-006D9DAA0A2A}"/>
              </a:ext>
            </a:extLst>
          </p:cNvPr>
          <p:cNvSpPr/>
          <p:nvPr/>
        </p:nvSpPr>
        <p:spPr>
          <a:xfrm>
            <a:off x="9019705" y="1230609"/>
            <a:ext cx="2548327" cy="5196590"/>
          </a:xfrm>
          <a:prstGeom prst="round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a:ea typeface="+mn-lt"/>
              <a:cs typeface="+mn-lt"/>
            </a:endParaRPr>
          </a:p>
          <a:p>
            <a:pPr algn="ctr"/>
            <a:endParaRPr lang="en-GB">
              <a:latin typeface="Franklin Gothic Medium"/>
              <a:cs typeface="Calibri"/>
            </a:endParaRPr>
          </a:p>
        </p:txBody>
      </p:sp>
      <p:sp>
        <p:nvSpPr>
          <p:cNvPr id="29" name="Rectangle 28">
            <a:extLst>
              <a:ext uri="{FF2B5EF4-FFF2-40B4-BE49-F238E27FC236}">
                <a16:creationId xmlns:a16="http://schemas.microsoft.com/office/drawing/2014/main" id="{DB94BEBC-F6AF-44C4-8F88-A4EBA63ABD09}"/>
              </a:ext>
            </a:extLst>
          </p:cNvPr>
          <p:cNvSpPr/>
          <p:nvPr/>
        </p:nvSpPr>
        <p:spPr>
          <a:xfrm>
            <a:off x="629325" y="1410238"/>
            <a:ext cx="1948719" cy="101183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cs typeface="Calibri"/>
              </a:rPr>
              <a:t>Suggested information sources</a:t>
            </a:r>
          </a:p>
        </p:txBody>
      </p:sp>
      <p:sp>
        <p:nvSpPr>
          <p:cNvPr id="31" name="Rectangle 30">
            <a:extLst>
              <a:ext uri="{FF2B5EF4-FFF2-40B4-BE49-F238E27FC236}">
                <a16:creationId xmlns:a16="http://schemas.microsoft.com/office/drawing/2014/main" id="{4DD93DE0-FE3F-4D3E-A9DB-848052CF4090}"/>
              </a:ext>
            </a:extLst>
          </p:cNvPr>
          <p:cNvSpPr/>
          <p:nvPr/>
        </p:nvSpPr>
        <p:spPr>
          <a:xfrm>
            <a:off x="3458197" y="1410237"/>
            <a:ext cx="1948719" cy="101183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cs typeface="Calibri"/>
              </a:rPr>
              <a:t>Purpose of the workshop</a:t>
            </a:r>
          </a:p>
        </p:txBody>
      </p:sp>
      <p:sp>
        <p:nvSpPr>
          <p:cNvPr id="32" name="Rectangle 31">
            <a:extLst>
              <a:ext uri="{FF2B5EF4-FFF2-40B4-BE49-F238E27FC236}">
                <a16:creationId xmlns:a16="http://schemas.microsoft.com/office/drawing/2014/main" id="{C245CF25-3653-454E-BD8D-1C468BCEC769}"/>
              </a:ext>
            </a:extLst>
          </p:cNvPr>
          <p:cNvSpPr/>
          <p:nvPr/>
        </p:nvSpPr>
        <p:spPr>
          <a:xfrm>
            <a:off x="6383442" y="1410236"/>
            <a:ext cx="1948719" cy="101183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Franklin Gothic Book"/>
                <a:cs typeface="Calibri"/>
              </a:rPr>
              <a:t>Proposed agenda</a:t>
            </a:r>
          </a:p>
        </p:txBody>
      </p:sp>
      <p:sp>
        <p:nvSpPr>
          <p:cNvPr id="33" name="Rectangle 32">
            <a:extLst>
              <a:ext uri="{FF2B5EF4-FFF2-40B4-BE49-F238E27FC236}">
                <a16:creationId xmlns:a16="http://schemas.microsoft.com/office/drawing/2014/main" id="{8A2CD9B7-7E4A-46A0-A0EB-717EE5FA36C7}"/>
              </a:ext>
            </a:extLst>
          </p:cNvPr>
          <p:cNvSpPr/>
          <p:nvPr/>
        </p:nvSpPr>
        <p:spPr>
          <a:xfrm>
            <a:off x="9314151" y="1410236"/>
            <a:ext cx="1948719" cy="1011835"/>
          </a:xfrm>
          <a:prstGeom prst="rect">
            <a:avLst/>
          </a:prstGeom>
          <a:solidFill>
            <a:srgbClr val="09CF6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Franklin Gothic Book"/>
                <a:cs typeface="Calibri"/>
              </a:rPr>
              <a:t>Proposed list of participants</a:t>
            </a:r>
          </a:p>
        </p:txBody>
      </p:sp>
      <p:sp>
        <p:nvSpPr>
          <p:cNvPr id="3" name="TextBox 2">
            <a:extLst>
              <a:ext uri="{FF2B5EF4-FFF2-40B4-BE49-F238E27FC236}">
                <a16:creationId xmlns:a16="http://schemas.microsoft.com/office/drawing/2014/main" id="{A7587FF4-5BB0-4FF8-B3BE-DD45F994D6F9}"/>
              </a:ext>
            </a:extLst>
          </p:cNvPr>
          <p:cNvSpPr txBox="1"/>
          <p:nvPr/>
        </p:nvSpPr>
        <p:spPr>
          <a:xfrm>
            <a:off x="3280344" y="2862440"/>
            <a:ext cx="2293496"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a:solidFill>
                  <a:schemeClr val="bg1"/>
                </a:solidFill>
                <a:latin typeface="Franklin Gothic Book" panose="020B0503020102020204" pitchFamily="34" charset="0"/>
                <a:ea typeface="+mn-lt"/>
                <a:cs typeface="+mn-lt"/>
              </a:rPr>
              <a:t>The aim of this workshop is to understand the city’s current monitoring system, how the CAP monitoring can fit in the current system and identify any potential gaps.</a:t>
            </a:r>
          </a:p>
          <a:p>
            <a:pPr algn="l"/>
            <a:endParaRPr lang="en-GB" dirty="0">
              <a:cs typeface="Calibri"/>
            </a:endParaRPr>
          </a:p>
        </p:txBody>
      </p:sp>
      <p:sp>
        <p:nvSpPr>
          <p:cNvPr id="4" name="TextBox 3">
            <a:extLst>
              <a:ext uri="{FF2B5EF4-FFF2-40B4-BE49-F238E27FC236}">
                <a16:creationId xmlns:a16="http://schemas.microsoft.com/office/drawing/2014/main" id="{B9A80897-2D84-41F7-885B-20C41553509B}"/>
              </a:ext>
            </a:extLst>
          </p:cNvPr>
          <p:cNvSpPr txBox="1"/>
          <p:nvPr/>
        </p:nvSpPr>
        <p:spPr>
          <a:xfrm>
            <a:off x="6159083" y="2602333"/>
            <a:ext cx="2337759" cy="32932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a:rPr>
              <a:t>Introduction and general overview of the city CAP process</a:t>
            </a:r>
          </a:p>
          <a:p>
            <a:pPr marL="342900" indent="-342900">
              <a:buFont typeface="Wingdings" pitchFamily="2" charset="2"/>
              <a:buChar char="§"/>
            </a:pPr>
            <a:endParaRPr lang="en-GB" sz="1600" dirty="0">
              <a:solidFill>
                <a:schemeClr val="bg1"/>
              </a:solidFill>
              <a:latin typeface="Franklin Gothic Book" panose="020B0503020102020204" pitchFamily="34" charset="0"/>
              <a:cs typeface="Calibri"/>
            </a:endParaRPr>
          </a:p>
          <a:p>
            <a:pPr marL="342900" indent="-342900">
              <a:buFont typeface="Wingdings" pitchFamily="2" charset="2"/>
              <a:buChar char="§"/>
            </a:pPr>
            <a:r>
              <a:rPr lang="en-GB" sz="1600" dirty="0">
                <a:solidFill>
                  <a:schemeClr val="bg1"/>
                </a:solidFill>
                <a:latin typeface="Franklin Gothic Book" panose="020B0503020102020204" pitchFamily="34" charset="0"/>
                <a:cs typeface="Calibri"/>
              </a:rPr>
              <a:t>MER Governance</a:t>
            </a:r>
          </a:p>
          <a:p>
            <a:pPr marL="342900" indent="-342900">
              <a:buFont typeface="Wingdings" pitchFamily="2" charset="2"/>
              <a:buChar char="§"/>
            </a:pPr>
            <a:endParaRPr lang="en-GB" sz="1600" dirty="0">
              <a:solidFill>
                <a:schemeClr val="bg1"/>
              </a:solidFill>
              <a:latin typeface="Franklin Gothic Book" panose="020B0503020102020204" pitchFamily="34" charset="0"/>
              <a:cs typeface="Calibri"/>
            </a:endParaRPr>
          </a:p>
          <a:p>
            <a:pPr marL="342900" indent="-342900">
              <a:buFont typeface="Wingdings" pitchFamily="2" charset="2"/>
              <a:buChar char="§"/>
            </a:pPr>
            <a:r>
              <a:rPr lang="en-GB" sz="1600" dirty="0">
                <a:solidFill>
                  <a:schemeClr val="bg1"/>
                </a:solidFill>
                <a:latin typeface="Franklin Gothic Book" panose="020B0503020102020204" pitchFamily="34" charset="0"/>
                <a:cs typeface="Calibri"/>
              </a:rPr>
              <a:t>Current monitoring system</a:t>
            </a:r>
          </a:p>
          <a:p>
            <a:endParaRPr lang="en-GB" sz="1600" dirty="0">
              <a:solidFill>
                <a:schemeClr val="bg1"/>
              </a:solidFill>
              <a:latin typeface="Franklin Gothic Book" panose="020B0503020102020204" pitchFamily="34" charset="0"/>
              <a:cs typeface="Calibri"/>
            </a:endParaRPr>
          </a:p>
          <a:p>
            <a:pPr marL="342900" indent="-342900">
              <a:buFont typeface="Wingdings" pitchFamily="2" charset="2"/>
              <a:buChar char="§"/>
            </a:pPr>
            <a:r>
              <a:rPr lang="en-GB" sz="1600" dirty="0">
                <a:solidFill>
                  <a:schemeClr val="bg1"/>
                </a:solidFill>
                <a:latin typeface="Franklin Gothic Book" panose="020B0503020102020204" pitchFamily="34" charset="0"/>
                <a:cs typeface="Calibri"/>
              </a:rPr>
              <a:t>Gap analysis</a:t>
            </a:r>
          </a:p>
          <a:p>
            <a:pPr marL="342900" indent="-342900">
              <a:buFont typeface="Wingdings" pitchFamily="2" charset="2"/>
              <a:buChar char="§"/>
            </a:pPr>
            <a:endParaRPr lang="en-GB" sz="1600" dirty="0">
              <a:solidFill>
                <a:schemeClr val="bg1"/>
              </a:solidFill>
              <a:latin typeface="Franklin Gothic Book" panose="020B0503020102020204" pitchFamily="34" charset="0"/>
              <a:cs typeface="Calibri"/>
            </a:endParaRPr>
          </a:p>
          <a:p>
            <a:pPr marL="342900" indent="-342900">
              <a:buFont typeface="Wingdings" pitchFamily="2" charset="2"/>
              <a:buChar char="§"/>
            </a:pPr>
            <a:r>
              <a:rPr lang="en-GB" sz="1600" dirty="0">
                <a:solidFill>
                  <a:schemeClr val="bg1"/>
                </a:solidFill>
                <a:latin typeface="Franklin Gothic Book" panose="020B0503020102020204" pitchFamily="34" charset="0"/>
                <a:cs typeface="Calibri"/>
              </a:rPr>
              <a:t>Feedback &amp; Conclusion</a:t>
            </a:r>
          </a:p>
        </p:txBody>
      </p:sp>
      <p:sp>
        <p:nvSpPr>
          <p:cNvPr id="6" name="TextBox 5">
            <a:extLst>
              <a:ext uri="{FF2B5EF4-FFF2-40B4-BE49-F238E27FC236}">
                <a16:creationId xmlns:a16="http://schemas.microsoft.com/office/drawing/2014/main" id="{CD4F85F8-1FCB-4B79-B0B5-728D35D0CFFF}"/>
              </a:ext>
            </a:extLst>
          </p:cNvPr>
          <p:cNvSpPr txBox="1"/>
          <p:nvPr/>
        </p:nvSpPr>
        <p:spPr>
          <a:xfrm>
            <a:off x="9129714" y="2479223"/>
            <a:ext cx="2438318"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City advisor/CAP core team manager</a:t>
            </a:r>
            <a:endParaRPr lang="en-US"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CAP focal team/climate change sustainability department</a:t>
            </a:r>
            <a:endParaRPr lang="en-US"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Technical departments/ sectoral teams/data providers</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Mayor's office/ Planning departments</a:t>
            </a:r>
            <a:endParaRPr lang="en-US" sz="1600" dirty="0">
              <a:solidFill>
                <a:schemeClr val="bg1"/>
              </a:solidFill>
              <a:latin typeface="Franklin Gothic Book" panose="020B0503020102020204" pitchFamily="34" charset="0"/>
              <a:ea typeface="+mn-lt"/>
              <a:cs typeface="+mn-lt"/>
            </a:endParaRPr>
          </a:p>
        </p:txBody>
      </p:sp>
      <p:sp>
        <p:nvSpPr>
          <p:cNvPr id="7" name="TextBox 6">
            <a:extLst>
              <a:ext uri="{FF2B5EF4-FFF2-40B4-BE49-F238E27FC236}">
                <a16:creationId xmlns:a16="http://schemas.microsoft.com/office/drawing/2014/main" id="{6974DC1B-4882-43DD-9EF9-99EDADFE48F4}"/>
              </a:ext>
            </a:extLst>
          </p:cNvPr>
          <p:cNvSpPr txBox="1"/>
          <p:nvPr/>
        </p:nvSpPr>
        <p:spPr>
          <a:xfrm>
            <a:off x="428582" y="2534224"/>
            <a:ext cx="2268512"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MER Guidance &amp; Example Annex</a:t>
            </a:r>
            <a:endParaRPr lang="en-US"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CAP MER Summary &amp; Introduction</a:t>
            </a:r>
            <a:endParaRPr lang="en-US"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MER Indicator Matrix User Guide</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ea typeface="+mn-lt"/>
              <a:cs typeface="+mn-lt"/>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ea typeface="+mn-lt"/>
                <a:cs typeface="+mn-lt"/>
              </a:rPr>
              <a:t>Climate Action Planning Integrated Process (“Rainbow Chart”)</a:t>
            </a:r>
          </a:p>
          <a:p>
            <a:pPr marL="285750" indent="-285750">
              <a:buClr>
                <a:schemeClr val="bg1"/>
              </a:buClr>
              <a:buFont typeface="Wingdings" pitchFamily="2" charset="2"/>
              <a:buChar char="§"/>
            </a:pPr>
            <a:endParaRPr lang="en-GB" sz="1600" dirty="0">
              <a:solidFill>
                <a:schemeClr val="bg1"/>
              </a:solidFill>
              <a:latin typeface="Franklin Gothic Book" panose="020B0503020102020204" pitchFamily="34" charset="0"/>
              <a:cs typeface="Calibri" panose="020F0502020204030204"/>
            </a:endParaRPr>
          </a:p>
          <a:p>
            <a:pPr marL="285750" indent="-285750">
              <a:buClr>
                <a:schemeClr val="bg1"/>
              </a:buClr>
              <a:buFont typeface="Wingdings" pitchFamily="2" charset="2"/>
              <a:buChar char="§"/>
            </a:pPr>
            <a:r>
              <a:rPr lang="en-GB" sz="1600" dirty="0">
                <a:solidFill>
                  <a:schemeClr val="bg1"/>
                </a:solidFill>
                <a:latin typeface="Franklin Gothic Book" panose="020B0503020102020204" pitchFamily="34" charset="0"/>
                <a:cs typeface="Calibri" panose="020F0502020204030204"/>
              </a:rPr>
              <a:t>CAP Framework</a:t>
            </a:r>
          </a:p>
        </p:txBody>
      </p:sp>
      <p:sp>
        <p:nvSpPr>
          <p:cNvPr id="8" name="Speech Bubble: Rectangle with Corners Rounded 7">
            <a:extLst>
              <a:ext uri="{FF2B5EF4-FFF2-40B4-BE49-F238E27FC236}">
                <a16:creationId xmlns:a16="http://schemas.microsoft.com/office/drawing/2014/main" id="{3435E21B-7996-4772-A95A-E058B9DBED02}"/>
              </a:ext>
            </a:extLst>
          </p:cNvPr>
          <p:cNvSpPr/>
          <p:nvPr/>
        </p:nvSpPr>
        <p:spPr>
          <a:xfrm>
            <a:off x="8526682" y="48921"/>
            <a:ext cx="2685598" cy="974359"/>
          </a:xfrm>
          <a:prstGeom prst="wedgeRoundRectCallout">
            <a:avLst/>
          </a:prstGeom>
          <a:solidFill>
            <a:schemeClr val="bg2">
              <a:lumMod val="75000"/>
            </a:schemeClr>
          </a:solidFill>
          <a:ln>
            <a:solidFill>
              <a:srgbClr val="09C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Franklin Gothic Book" panose="020B0503020102020204" pitchFamily="34" charset="0"/>
                <a:cs typeface="Calibri"/>
              </a:rPr>
              <a:t>Users need to tailor the list of participants to their context</a:t>
            </a:r>
          </a:p>
        </p:txBody>
      </p:sp>
      <p:sp>
        <p:nvSpPr>
          <p:cNvPr id="20" name="Text Placeholder 4">
            <a:extLst>
              <a:ext uri="{FF2B5EF4-FFF2-40B4-BE49-F238E27FC236}">
                <a16:creationId xmlns:a16="http://schemas.microsoft.com/office/drawing/2014/main" id="{15B765E4-84A7-1049-A97A-689227BC4D66}"/>
              </a:ext>
            </a:extLst>
          </p:cNvPr>
          <p:cNvSpPr>
            <a:spLocks noGrp="1"/>
          </p:cNvSpPr>
          <p:nvPr>
            <p:ph type="body" sz="quarter" idx="20"/>
          </p:nvPr>
        </p:nvSpPr>
        <p:spPr>
          <a:xfrm>
            <a:off x="10009585" y="6580596"/>
            <a:ext cx="2181299" cy="228483"/>
          </a:xfrm>
        </p:spPr>
        <p:txBody>
          <a:bodyPr/>
          <a:lstStyle/>
          <a:p>
            <a:r>
              <a:rPr lang="en-US" dirty="0"/>
              <a:t>www.c40knowledgehub.org</a:t>
            </a:r>
          </a:p>
        </p:txBody>
      </p:sp>
    </p:spTree>
    <p:extLst>
      <p:ext uri="{BB962C8B-B14F-4D97-AF65-F5344CB8AC3E}">
        <p14:creationId xmlns:p14="http://schemas.microsoft.com/office/powerpoint/2010/main" val="2771573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B7519-D0A9-354E-8C4A-831406DC2C6B}"/>
              </a:ext>
            </a:extLst>
          </p:cNvPr>
          <p:cNvSpPr>
            <a:spLocks noGrp="1"/>
          </p:cNvSpPr>
          <p:nvPr>
            <p:ph type="ctrTitle"/>
          </p:nvPr>
        </p:nvSpPr>
        <p:spPr>
          <a:xfrm>
            <a:off x="280331" y="370994"/>
            <a:ext cx="9492860" cy="804139"/>
          </a:xfrm>
        </p:spPr>
        <p:txBody>
          <a:bodyPr anchor="t">
            <a:normAutofit/>
          </a:bodyPr>
          <a:lstStyle/>
          <a:p>
            <a:r>
              <a:rPr lang="en-US" b="0" dirty="0">
                <a:latin typeface="Franklin Gothic Medium" panose="020B0603020102020204" pitchFamily="34" charset="0"/>
              </a:rPr>
              <a:t>Initial Screening: Proposed Overall Agenda</a:t>
            </a:r>
          </a:p>
        </p:txBody>
      </p:sp>
      <p:sp>
        <p:nvSpPr>
          <p:cNvPr id="10" name="Picture Placeholder 9">
            <a:extLst>
              <a:ext uri="{FF2B5EF4-FFF2-40B4-BE49-F238E27FC236}">
                <a16:creationId xmlns:a16="http://schemas.microsoft.com/office/drawing/2014/main" id="{CB48C83A-1879-9842-BB77-D215B7B22586}"/>
              </a:ext>
            </a:extLst>
          </p:cNvPr>
          <p:cNvSpPr>
            <a:spLocks noGrp="1"/>
          </p:cNvSpPr>
          <p:nvPr>
            <p:ph type="pic" sz="quarter" idx="19"/>
          </p:nvPr>
        </p:nvSpPr>
        <p:spPr>
          <a:xfrm>
            <a:off x="9886122" y="6520344"/>
            <a:ext cx="2305878" cy="334903"/>
          </a:xfrm>
        </p:spPr>
      </p:sp>
      <p:sp>
        <p:nvSpPr>
          <p:cNvPr id="12" name="Picture Placeholder 11">
            <a:extLst>
              <a:ext uri="{FF2B5EF4-FFF2-40B4-BE49-F238E27FC236}">
                <a16:creationId xmlns:a16="http://schemas.microsoft.com/office/drawing/2014/main" id="{16B29998-473A-D14E-85EA-1585A333C94B}"/>
              </a:ext>
            </a:extLst>
          </p:cNvPr>
          <p:cNvSpPr>
            <a:spLocks noGrp="1"/>
          </p:cNvSpPr>
          <p:nvPr>
            <p:ph type="pic" sz="quarter" idx="21"/>
          </p:nvPr>
        </p:nvSpPr>
        <p:spPr/>
      </p:sp>
      <p:sp>
        <p:nvSpPr>
          <p:cNvPr id="13" name="Text Placeholder 12">
            <a:extLst>
              <a:ext uri="{FF2B5EF4-FFF2-40B4-BE49-F238E27FC236}">
                <a16:creationId xmlns:a16="http://schemas.microsoft.com/office/drawing/2014/main" id="{DBB098AF-4678-4449-A708-039029CFBC21}"/>
              </a:ext>
            </a:extLst>
          </p:cNvPr>
          <p:cNvSpPr>
            <a:spLocks noGrp="1"/>
          </p:cNvSpPr>
          <p:nvPr>
            <p:ph type="body" sz="quarter" idx="22"/>
          </p:nvPr>
        </p:nvSpPr>
        <p:spPr/>
        <p:txBody>
          <a:bodyPr/>
          <a:lstStyle/>
          <a:p>
            <a:r>
              <a:rPr lang="en-US" dirty="0"/>
              <a:t>9</a:t>
            </a:r>
          </a:p>
        </p:txBody>
      </p:sp>
      <p:graphicFrame>
        <p:nvGraphicFramePr>
          <p:cNvPr id="14" name="Table 14">
            <a:extLst>
              <a:ext uri="{FF2B5EF4-FFF2-40B4-BE49-F238E27FC236}">
                <a16:creationId xmlns:a16="http://schemas.microsoft.com/office/drawing/2014/main" id="{A5F56C8D-AF36-1345-B793-B7253E160CA0}"/>
              </a:ext>
            </a:extLst>
          </p:cNvPr>
          <p:cNvGraphicFramePr>
            <a:graphicFrameLocks noGrp="1"/>
          </p:cNvGraphicFramePr>
          <p:nvPr>
            <p:extLst>
              <p:ext uri="{D42A27DB-BD31-4B8C-83A1-F6EECF244321}">
                <p14:modId xmlns:p14="http://schemas.microsoft.com/office/powerpoint/2010/main" val="3977965762"/>
              </p:ext>
            </p:extLst>
          </p:nvPr>
        </p:nvGraphicFramePr>
        <p:xfrm>
          <a:off x="421849" y="1092118"/>
          <a:ext cx="10662974" cy="4735101"/>
        </p:xfrm>
        <a:graphic>
          <a:graphicData uri="http://schemas.openxmlformats.org/drawingml/2006/table">
            <a:tbl>
              <a:tblPr firstRow="1" bandRow="1">
                <a:tableStyleId>{F5AB1C69-6EDB-4FF4-983F-18BD219EF322}</a:tableStyleId>
              </a:tblPr>
              <a:tblGrid>
                <a:gridCol w="449148">
                  <a:extLst>
                    <a:ext uri="{9D8B030D-6E8A-4147-A177-3AD203B41FA5}">
                      <a16:colId xmlns:a16="http://schemas.microsoft.com/office/drawing/2014/main" val="304274278"/>
                    </a:ext>
                  </a:extLst>
                </a:gridCol>
                <a:gridCol w="2232287">
                  <a:extLst>
                    <a:ext uri="{9D8B030D-6E8A-4147-A177-3AD203B41FA5}">
                      <a16:colId xmlns:a16="http://schemas.microsoft.com/office/drawing/2014/main" val="2502368907"/>
                    </a:ext>
                  </a:extLst>
                </a:gridCol>
                <a:gridCol w="4301803">
                  <a:extLst>
                    <a:ext uri="{9D8B030D-6E8A-4147-A177-3AD203B41FA5}">
                      <a16:colId xmlns:a16="http://schemas.microsoft.com/office/drawing/2014/main" val="410266381"/>
                    </a:ext>
                  </a:extLst>
                </a:gridCol>
                <a:gridCol w="1237706">
                  <a:extLst>
                    <a:ext uri="{9D8B030D-6E8A-4147-A177-3AD203B41FA5}">
                      <a16:colId xmlns:a16="http://schemas.microsoft.com/office/drawing/2014/main" val="237968834"/>
                    </a:ext>
                  </a:extLst>
                </a:gridCol>
                <a:gridCol w="2442030">
                  <a:extLst>
                    <a:ext uri="{9D8B030D-6E8A-4147-A177-3AD203B41FA5}">
                      <a16:colId xmlns:a16="http://schemas.microsoft.com/office/drawing/2014/main" val="2081081774"/>
                    </a:ext>
                  </a:extLst>
                </a:gridCol>
              </a:tblGrid>
              <a:tr h="462058">
                <a:tc>
                  <a:txBody>
                    <a:bodyPr/>
                    <a:lstStyle/>
                    <a:p>
                      <a:pPr algn="ctr"/>
                      <a:r>
                        <a:rPr lang="en-US" sz="2000">
                          <a:latin typeface="Franklin Gothic Book" panose="020B0503020102020204" pitchFamily="34" charset="0"/>
                        </a:rPr>
                        <a:t>#</a:t>
                      </a:r>
                    </a:p>
                  </a:txBody>
                  <a:tcPr anchor="ctr">
                    <a:solidFill>
                      <a:srgbClr val="09CF62"/>
                    </a:solidFill>
                  </a:tcPr>
                </a:tc>
                <a:tc>
                  <a:txBody>
                    <a:bodyPr/>
                    <a:lstStyle/>
                    <a:p>
                      <a:pPr algn="ctr"/>
                      <a:r>
                        <a:rPr lang="en-US" sz="2000">
                          <a:latin typeface="Franklin Gothic Book" panose="020B0503020102020204" pitchFamily="34" charset="0"/>
                        </a:rPr>
                        <a:t>Session’s name</a:t>
                      </a:r>
                    </a:p>
                  </a:txBody>
                  <a:tcPr anchor="ctr">
                    <a:solidFill>
                      <a:srgbClr val="09CF62"/>
                    </a:solidFill>
                  </a:tcPr>
                </a:tc>
                <a:tc>
                  <a:txBody>
                    <a:bodyPr/>
                    <a:lstStyle/>
                    <a:p>
                      <a:pPr algn="ctr"/>
                      <a:r>
                        <a:rPr lang="en-US" sz="2000">
                          <a:latin typeface="Franklin Gothic Book" panose="020B0503020102020204" pitchFamily="34" charset="0"/>
                        </a:rPr>
                        <a:t>Session’s focus </a:t>
                      </a:r>
                    </a:p>
                  </a:txBody>
                  <a:tcPr anchor="ctr">
                    <a:solidFill>
                      <a:srgbClr val="09CF62"/>
                    </a:solidFill>
                  </a:tcPr>
                </a:tc>
                <a:tc>
                  <a:txBody>
                    <a:bodyPr/>
                    <a:lstStyle/>
                    <a:p>
                      <a:pPr algn="ctr"/>
                      <a:r>
                        <a:rPr lang="en-US" sz="2000">
                          <a:latin typeface="Franklin Gothic Book" panose="020B0503020102020204" pitchFamily="34" charset="0"/>
                        </a:rPr>
                        <a:t>Time</a:t>
                      </a:r>
                    </a:p>
                  </a:txBody>
                  <a:tcPr anchor="ctr">
                    <a:solidFill>
                      <a:srgbClr val="09CF62"/>
                    </a:solidFill>
                  </a:tcPr>
                </a:tc>
                <a:tc>
                  <a:txBody>
                    <a:bodyPr/>
                    <a:lstStyle/>
                    <a:p>
                      <a:pPr algn="ctr"/>
                      <a:r>
                        <a:rPr lang="en-US" sz="2000">
                          <a:latin typeface="Franklin Gothic Book" panose="020B0503020102020204" pitchFamily="34" charset="0"/>
                        </a:rPr>
                        <a:t>Lead</a:t>
                      </a:r>
                    </a:p>
                  </a:txBody>
                  <a:tcPr anchor="ctr">
                    <a:solidFill>
                      <a:srgbClr val="09CF62"/>
                    </a:solidFill>
                  </a:tcPr>
                </a:tc>
                <a:extLst>
                  <a:ext uri="{0D108BD9-81ED-4DB2-BD59-A6C34878D82A}">
                    <a16:rowId xmlns:a16="http://schemas.microsoft.com/office/drawing/2014/main" val="3580727674"/>
                  </a:ext>
                </a:extLst>
              </a:tr>
              <a:tr h="916566">
                <a:tc>
                  <a:txBody>
                    <a:bodyPr/>
                    <a:lstStyle/>
                    <a:p>
                      <a:pPr algn="ctr"/>
                      <a:r>
                        <a:rPr lang="en-US" sz="1600">
                          <a:latin typeface="Franklin Gothic Book" panose="020B0503020102020204" pitchFamily="34" charset="0"/>
                        </a:rPr>
                        <a:t>1 </a:t>
                      </a:r>
                    </a:p>
                  </a:txBody>
                  <a:tcPr anchor="ctr"/>
                </a:tc>
                <a:tc>
                  <a:txBody>
                    <a:bodyPr/>
                    <a:lstStyle/>
                    <a:p>
                      <a:pPr algn="l"/>
                      <a:r>
                        <a:rPr lang="en-US" sz="1600" dirty="0">
                          <a:latin typeface="Franklin Gothic Book" panose="020B0503020102020204" pitchFamily="34" charset="0"/>
                        </a:rPr>
                        <a:t>Introduction and general overview of the CAP process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latin typeface="Franklin Gothic Book" panose="020B0503020102020204" pitchFamily="34" charset="0"/>
                        </a:rPr>
                        <a:t>Workshop’s overview; create a common understanding of the CAP stages and where the city currently stands in the process</a:t>
                      </a:r>
                    </a:p>
                  </a:txBody>
                  <a:tcPr anchor="ctr"/>
                </a:tc>
                <a:tc>
                  <a:txBody>
                    <a:bodyPr/>
                    <a:lstStyle/>
                    <a:p>
                      <a:pPr algn="l"/>
                      <a:r>
                        <a:rPr lang="en-US" sz="1600" dirty="0">
                          <a:latin typeface="Franklin Gothic Book" panose="020B0503020102020204" pitchFamily="34" charset="0"/>
                        </a:rPr>
                        <a:t>50 minutes</a:t>
                      </a:r>
                    </a:p>
                  </a:txBody>
                  <a:tcPr anchor="ctr"/>
                </a:tc>
                <a:tc>
                  <a:txBody>
                    <a:bodyPr/>
                    <a:lstStyle/>
                    <a:p>
                      <a:pPr algn="ctr"/>
                      <a:r>
                        <a:rPr lang="en-GB" sz="1600" kern="1200" dirty="0">
                          <a:solidFill>
                            <a:schemeClr val="dk1"/>
                          </a:solidFill>
                          <a:latin typeface="Franklin Gothic Book" panose="020B0503020102020204" pitchFamily="34" charset="0"/>
                          <a:ea typeface="+mn-ea"/>
                          <a:cs typeface="+mn-cs"/>
                        </a:rPr>
                        <a:t>City advisor/CAP core team manager + presentation</a:t>
                      </a:r>
                      <a:endParaRPr lang="en-US" sz="1600" dirty="0">
                        <a:latin typeface="Franklin Gothic Book" panose="020B0503020102020204" pitchFamily="34" charset="0"/>
                      </a:endParaRPr>
                    </a:p>
                  </a:txBody>
                  <a:tcPr anchor="ctr"/>
                </a:tc>
                <a:extLst>
                  <a:ext uri="{0D108BD9-81ED-4DB2-BD59-A6C34878D82A}">
                    <a16:rowId xmlns:a16="http://schemas.microsoft.com/office/drawing/2014/main" val="2146465119"/>
                  </a:ext>
                </a:extLst>
              </a:tr>
              <a:tr h="686100">
                <a:tc>
                  <a:txBody>
                    <a:bodyPr/>
                    <a:lstStyle/>
                    <a:p>
                      <a:pPr algn="ctr"/>
                      <a:r>
                        <a:rPr lang="en-US" sz="1600">
                          <a:latin typeface="Franklin Gothic Book" panose="020B0503020102020204" pitchFamily="34" charset="0"/>
                        </a:rPr>
                        <a:t>2</a:t>
                      </a:r>
                    </a:p>
                  </a:txBody>
                  <a:tcPr anchor="ctr"/>
                </a:tc>
                <a:tc>
                  <a:txBody>
                    <a:bodyPr/>
                    <a:lstStyle/>
                    <a:p>
                      <a:pPr algn="l"/>
                      <a:r>
                        <a:rPr lang="en-US" sz="1600">
                          <a:latin typeface="Franklin Gothic Book" panose="020B0503020102020204" pitchFamily="34" charset="0"/>
                        </a:rPr>
                        <a:t>MER governance</a:t>
                      </a:r>
                    </a:p>
                  </a:txBody>
                  <a:tcPr anchor="ctr"/>
                </a:tc>
                <a:tc>
                  <a:txBody>
                    <a:bodyPr/>
                    <a:lstStyle/>
                    <a:p>
                      <a:pPr algn="l"/>
                      <a:r>
                        <a:rPr lang="en-US" sz="1600">
                          <a:latin typeface="Franklin Gothic Book" panose="020B0503020102020204" pitchFamily="34" charset="0"/>
                        </a:rPr>
                        <a:t>Components of an MER structure: coordination &amp; stakeholders involved</a:t>
                      </a:r>
                    </a:p>
                  </a:txBody>
                  <a:tcPr anchor="ctr"/>
                </a:tc>
                <a:tc>
                  <a:txBody>
                    <a:bodyPr/>
                    <a:lstStyle/>
                    <a:p>
                      <a:pPr algn="l"/>
                      <a:r>
                        <a:rPr lang="en-US" sz="1600" dirty="0">
                          <a:latin typeface="Franklin Gothic Book" panose="020B0503020102020204" pitchFamily="34" charset="0"/>
                        </a:rPr>
                        <a:t>35 minutes </a:t>
                      </a:r>
                    </a:p>
                  </a:txBody>
                  <a:tcPr anchor="ctr"/>
                </a:tc>
                <a:tc>
                  <a:txBody>
                    <a:bodyPr/>
                    <a:lstStyle/>
                    <a:p>
                      <a:pPr algn="ctr"/>
                      <a:r>
                        <a:rPr lang="en-GB" sz="1600" kern="1200" dirty="0">
                          <a:solidFill>
                            <a:schemeClr val="dk1"/>
                          </a:solidFill>
                          <a:latin typeface="Franklin Gothic Book" panose="020B0503020102020204" pitchFamily="34" charset="0"/>
                          <a:ea typeface="+mn-ea"/>
                          <a:cs typeface="+mn-cs"/>
                        </a:rPr>
                        <a:t>City advisor/CAP core team manager + </a:t>
                      </a:r>
                      <a:r>
                        <a:rPr lang="en-US" sz="1600" dirty="0">
                          <a:latin typeface="Franklin Gothic Book" panose="020B0503020102020204" pitchFamily="34" charset="0"/>
                        </a:rPr>
                        <a:t>Short presentation + individual activity</a:t>
                      </a:r>
                    </a:p>
                  </a:txBody>
                  <a:tcPr anchor="ctr"/>
                </a:tc>
                <a:extLst>
                  <a:ext uri="{0D108BD9-81ED-4DB2-BD59-A6C34878D82A}">
                    <a16:rowId xmlns:a16="http://schemas.microsoft.com/office/drawing/2014/main" val="3649387081"/>
                  </a:ext>
                </a:extLst>
              </a:tr>
              <a:tr h="385981">
                <a:tc gridSpan="5">
                  <a:txBody>
                    <a:bodyPr/>
                    <a:lstStyle/>
                    <a:p>
                      <a:pPr algn="ctr"/>
                      <a:r>
                        <a:rPr lang="en-US" sz="2000" b="1">
                          <a:solidFill>
                            <a:schemeClr val="bg1"/>
                          </a:solidFill>
                          <a:latin typeface="Franklin Gothic Book" panose="020B0503020102020204" pitchFamily="34" charset="0"/>
                        </a:rPr>
                        <a:t>Coffee Break </a:t>
                      </a:r>
                    </a:p>
                  </a:txBody>
                  <a:tcPr anchor="ctr">
                    <a:solidFill>
                      <a:srgbClr val="09CF62"/>
                    </a:solidFill>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extLst>
                  <a:ext uri="{0D108BD9-81ED-4DB2-BD59-A6C34878D82A}">
                    <a16:rowId xmlns:a16="http://schemas.microsoft.com/office/drawing/2014/main" val="3052870562"/>
                  </a:ext>
                </a:extLst>
              </a:tr>
              <a:tr h="589004">
                <a:tc>
                  <a:txBody>
                    <a:bodyPr/>
                    <a:lstStyle/>
                    <a:p>
                      <a:pPr algn="ctr"/>
                      <a:r>
                        <a:rPr lang="en-US" sz="1600">
                          <a:latin typeface="Franklin Gothic Book" panose="020B0503020102020204" pitchFamily="34" charset="0"/>
                        </a:rPr>
                        <a:t>3 </a:t>
                      </a:r>
                    </a:p>
                  </a:txBody>
                  <a:tcPr anchor="ctr"/>
                </a:tc>
                <a:tc>
                  <a:txBody>
                    <a:bodyPr/>
                    <a:lstStyle/>
                    <a:p>
                      <a:pPr algn="l"/>
                      <a:r>
                        <a:rPr lang="en-US" sz="1600">
                          <a:latin typeface="Franklin Gothic Book" panose="020B0503020102020204" pitchFamily="34" charset="0"/>
                        </a:rPr>
                        <a:t>Current monitoring system</a:t>
                      </a:r>
                    </a:p>
                  </a:txBody>
                  <a:tcPr anchor="ctr"/>
                </a:tc>
                <a:tc>
                  <a:txBody>
                    <a:bodyPr/>
                    <a:lstStyle/>
                    <a:p>
                      <a:pPr algn="l"/>
                      <a:r>
                        <a:rPr lang="en-US" sz="1600" dirty="0">
                          <a:latin typeface="Franklin Gothic Book" panose="020B0503020102020204" pitchFamily="34" charset="0"/>
                        </a:rPr>
                        <a:t>Underline the city’s current process</a:t>
                      </a:r>
                    </a:p>
                  </a:txBody>
                  <a:tcPr anchor="ctr"/>
                </a:tc>
                <a:tc>
                  <a:txBody>
                    <a:bodyPr/>
                    <a:lstStyle/>
                    <a:p>
                      <a:pPr algn="l"/>
                      <a:r>
                        <a:rPr lang="en-US" sz="1600" dirty="0">
                          <a:latin typeface="Franklin Gothic Book" panose="020B0503020102020204" pitchFamily="34" charset="0"/>
                        </a:rPr>
                        <a:t>40 minutes</a:t>
                      </a:r>
                    </a:p>
                  </a:txBody>
                  <a:tcPr anchor="ctr"/>
                </a:tc>
                <a:tc>
                  <a:txBody>
                    <a:bodyPr/>
                    <a:lstStyle/>
                    <a:p>
                      <a:pPr algn="ctr"/>
                      <a:r>
                        <a:rPr lang="en-US" sz="1600" dirty="0">
                          <a:latin typeface="Franklin Gothic Book" panose="020B0503020102020204" pitchFamily="34" charset="0"/>
                        </a:rPr>
                        <a:t>CAP core team manager + plenary activity</a:t>
                      </a:r>
                    </a:p>
                  </a:txBody>
                  <a:tcPr anchor="ctr"/>
                </a:tc>
                <a:extLst>
                  <a:ext uri="{0D108BD9-81ED-4DB2-BD59-A6C34878D82A}">
                    <a16:rowId xmlns:a16="http://schemas.microsoft.com/office/drawing/2014/main" val="638398840"/>
                  </a:ext>
                </a:extLst>
              </a:tr>
              <a:tr h="481473">
                <a:tc>
                  <a:txBody>
                    <a:bodyPr/>
                    <a:lstStyle/>
                    <a:p>
                      <a:pPr algn="ctr"/>
                      <a:r>
                        <a:rPr lang="en-US" sz="1600">
                          <a:latin typeface="Franklin Gothic Book" panose="020B0503020102020204" pitchFamily="34" charset="0"/>
                        </a:rPr>
                        <a:t>4 </a:t>
                      </a:r>
                    </a:p>
                  </a:txBody>
                  <a:tcPr anchor="ctr"/>
                </a:tc>
                <a:tc>
                  <a:txBody>
                    <a:bodyPr/>
                    <a:lstStyle/>
                    <a:p>
                      <a:pPr algn="l"/>
                      <a:r>
                        <a:rPr lang="en-US" sz="1600">
                          <a:latin typeface="Franklin Gothic Book" panose="020B0503020102020204" pitchFamily="34" charset="0"/>
                        </a:rPr>
                        <a:t>GAP analysis </a:t>
                      </a:r>
                    </a:p>
                  </a:txBody>
                  <a:tcPr anchor="ctr"/>
                </a:tc>
                <a:tc>
                  <a:txBody>
                    <a:bodyPr/>
                    <a:lstStyle/>
                    <a:p>
                      <a:pPr algn="l"/>
                      <a:r>
                        <a:rPr lang="en-US" sz="1600">
                          <a:latin typeface="Franklin Gothic Book" panose="020B0503020102020204" pitchFamily="34" charset="0"/>
                        </a:rPr>
                        <a:t>Identify any potential gaps</a:t>
                      </a:r>
                    </a:p>
                  </a:txBody>
                  <a:tcPr anchor="ctr"/>
                </a:tc>
                <a:tc>
                  <a:txBody>
                    <a:bodyPr/>
                    <a:lstStyle/>
                    <a:p>
                      <a:pPr algn="l"/>
                      <a:r>
                        <a:rPr lang="en-US" sz="1600" dirty="0">
                          <a:latin typeface="Franklin Gothic Book" panose="020B0503020102020204" pitchFamily="34" charset="0"/>
                        </a:rPr>
                        <a:t>35 minutes</a:t>
                      </a:r>
                    </a:p>
                  </a:txBody>
                  <a:tcPr anchor="ctr"/>
                </a:tc>
                <a:tc>
                  <a:txBody>
                    <a:bodyPr/>
                    <a:lstStyle/>
                    <a:p>
                      <a:pPr algn="ctr"/>
                      <a:r>
                        <a:rPr lang="en-US" sz="1600" dirty="0">
                          <a:latin typeface="Franklin Gothic Book" panose="020B0503020102020204" pitchFamily="34" charset="0"/>
                        </a:rPr>
                        <a:t>Plenary activity</a:t>
                      </a:r>
                    </a:p>
                  </a:txBody>
                  <a:tcPr anchor="ctr"/>
                </a:tc>
                <a:extLst>
                  <a:ext uri="{0D108BD9-81ED-4DB2-BD59-A6C34878D82A}">
                    <a16:rowId xmlns:a16="http://schemas.microsoft.com/office/drawing/2014/main" val="817276440"/>
                  </a:ext>
                </a:extLst>
              </a:tr>
              <a:tr h="801654">
                <a:tc>
                  <a:txBody>
                    <a:bodyPr/>
                    <a:lstStyle/>
                    <a:p>
                      <a:pPr algn="ctr"/>
                      <a:r>
                        <a:rPr lang="en-US" sz="1600">
                          <a:latin typeface="Franklin Gothic Book" panose="020B0503020102020204" pitchFamily="34" charset="0"/>
                        </a:rPr>
                        <a:t>5</a:t>
                      </a:r>
                    </a:p>
                  </a:txBody>
                  <a:tcPr anchor="ctr"/>
                </a:tc>
                <a:tc>
                  <a:txBody>
                    <a:bodyPr/>
                    <a:lstStyle/>
                    <a:p>
                      <a:pPr algn="l"/>
                      <a:r>
                        <a:rPr lang="en-US" sz="1600">
                          <a:latin typeface="Franklin Gothic Book" panose="020B0503020102020204" pitchFamily="34" charset="0"/>
                        </a:rPr>
                        <a:t>Feedback &amp; Conclusion</a:t>
                      </a:r>
                    </a:p>
                  </a:txBody>
                  <a:tcPr anchor="ctr"/>
                </a:tc>
                <a:tc>
                  <a:txBody>
                    <a:bodyPr/>
                    <a:lstStyle/>
                    <a:p>
                      <a:pPr algn="l"/>
                      <a:r>
                        <a:rPr lang="en-US" sz="1600" dirty="0">
                          <a:latin typeface="Franklin Gothic Book" panose="020B0503020102020204" pitchFamily="34" charset="0"/>
                        </a:rPr>
                        <a:t>Collect feedback and introduce the aim of the new workshop</a:t>
                      </a:r>
                    </a:p>
                  </a:txBody>
                  <a:tcPr anchor="ctr"/>
                </a:tc>
                <a:tc>
                  <a:txBody>
                    <a:bodyPr/>
                    <a:lstStyle/>
                    <a:p>
                      <a:pPr algn="l"/>
                      <a:r>
                        <a:rPr lang="en-US" sz="1600">
                          <a:latin typeface="Franklin Gothic Book" panose="020B0503020102020204" pitchFamily="34" charset="0"/>
                        </a:rPr>
                        <a:t>20 minutes</a:t>
                      </a:r>
                    </a:p>
                  </a:txBody>
                  <a:tcPr anchor="ctr"/>
                </a:tc>
                <a:tc>
                  <a:txBody>
                    <a:bodyPr/>
                    <a:lstStyle/>
                    <a:p>
                      <a:pPr algn="ctr"/>
                      <a:r>
                        <a:rPr lang="en-US" sz="1600" dirty="0">
                          <a:latin typeface="Franklin Gothic Book" panose="020B0503020102020204" pitchFamily="34" charset="0"/>
                        </a:rPr>
                        <a:t>Facilitators + City Advisor/CAP core team manager</a:t>
                      </a:r>
                    </a:p>
                  </a:txBody>
                  <a:tcPr/>
                </a:tc>
                <a:extLst>
                  <a:ext uri="{0D108BD9-81ED-4DB2-BD59-A6C34878D82A}">
                    <a16:rowId xmlns:a16="http://schemas.microsoft.com/office/drawing/2014/main" val="3416081944"/>
                  </a:ext>
                </a:extLst>
              </a:tr>
            </a:tbl>
          </a:graphicData>
        </a:graphic>
      </p:graphicFrame>
      <p:sp>
        <p:nvSpPr>
          <p:cNvPr id="15" name="Rectangle 14">
            <a:extLst>
              <a:ext uri="{FF2B5EF4-FFF2-40B4-BE49-F238E27FC236}">
                <a16:creationId xmlns:a16="http://schemas.microsoft.com/office/drawing/2014/main" id="{D3C98091-6903-E247-BB52-9B25D8018A32}"/>
              </a:ext>
            </a:extLst>
          </p:cNvPr>
          <p:cNvSpPr/>
          <p:nvPr/>
        </p:nvSpPr>
        <p:spPr>
          <a:xfrm>
            <a:off x="350003" y="5941976"/>
            <a:ext cx="9636551" cy="584775"/>
          </a:xfrm>
          <a:prstGeom prst="rect">
            <a:avLst/>
          </a:prstGeom>
        </p:spPr>
        <p:txBody>
          <a:bodyPr wrap="square">
            <a:spAutoFit/>
          </a:bodyPr>
          <a:lstStyle/>
          <a:p>
            <a:r>
              <a:rPr lang="en-GB" sz="1600" b="1" dirty="0">
                <a:latin typeface="Franklin Gothic Book" panose="020B0503020102020204" pitchFamily="34" charset="0"/>
              </a:rPr>
              <a:t>Note: total time 3 hours, without considering the break. Please tailor the agenda to the specific needs, and make sure the time allocated is enough for the aim of the sessions/activities and the number of participants. </a:t>
            </a:r>
          </a:p>
        </p:txBody>
      </p:sp>
      <p:sp>
        <p:nvSpPr>
          <p:cNvPr id="9" name="Text Placeholder 4">
            <a:extLst>
              <a:ext uri="{FF2B5EF4-FFF2-40B4-BE49-F238E27FC236}">
                <a16:creationId xmlns:a16="http://schemas.microsoft.com/office/drawing/2014/main" id="{8B3AB1C0-6EBF-0540-A3FD-CEA82F98C83C}"/>
              </a:ext>
            </a:extLst>
          </p:cNvPr>
          <p:cNvSpPr>
            <a:spLocks noGrp="1"/>
          </p:cNvSpPr>
          <p:nvPr>
            <p:ph type="body" sz="quarter" idx="20"/>
          </p:nvPr>
        </p:nvSpPr>
        <p:spPr>
          <a:xfrm>
            <a:off x="10255542" y="6578806"/>
            <a:ext cx="1803668" cy="232591"/>
          </a:xfrm>
        </p:spPr>
        <p:txBody>
          <a:bodyPr/>
          <a:lstStyle/>
          <a:p>
            <a:r>
              <a:rPr lang="en-US" dirty="0"/>
              <a:t>www.c40knowledgehub.org</a:t>
            </a:r>
          </a:p>
        </p:txBody>
      </p:sp>
    </p:spTree>
    <p:extLst>
      <p:ext uri="{BB962C8B-B14F-4D97-AF65-F5344CB8AC3E}">
        <p14:creationId xmlns:p14="http://schemas.microsoft.com/office/powerpoint/2010/main" val="2075401375"/>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00D25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Custom 5">
      <a:dk1>
        <a:srgbClr val="000000"/>
      </a:dk1>
      <a:lt1>
        <a:srgbClr val="FFFFFF"/>
      </a:lt1>
      <a:dk2>
        <a:srgbClr val="44546A"/>
      </a:dk2>
      <a:lt2>
        <a:srgbClr val="E7E6E6"/>
      </a:lt2>
      <a:accent1>
        <a:srgbClr val="4472C4"/>
      </a:accent1>
      <a:accent2>
        <a:srgbClr val="F3716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Custom 6">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10610</TotalTime>
  <Words>6446</Words>
  <Application>Microsoft Macintosh PowerPoint</Application>
  <PresentationFormat>Panorámica</PresentationFormat>
  <Paragraphs>828</Paragraphs>
  <Slides>59</Slides>
  <Notes>32</Notes>
  <HiddenSlides>0</HiddenSlides>
  <MMClips>0</MMClips>
  <ScaleCrop>false</ScaleCrop>
  <HeadingPairs>
    <vt:vector size="6" baseType="variant">
      <vt:variant>
        <vt:lpstr>Fuentes usadas</vt:lpstr>
      </vt:variant>
      <vt:variant>
        <vt:i4>9</vt:i4>
      </vt:variant>
      <vt:variant>
        <vt:lpstr>Tema</vt:lpstr>
      </vt:variant>
      <vt:variant>
        <vt:i4>3</vt:i4>
      </vt:variant>
      <vt:variant>
        <vt:lpstr>Títulos de diapositiva</vt:lpstr>
      </vt:variant>
      <vt:variant>
        <vt:i4>59</vt:i4>
      </vt:variant>
    </vt:vector>
  </HeadingPairs>
  <TitlesOfParts>
    <vt:vector size="71" baseType="lpstr">
      <vt:lpstr>.Lucida Grande UI Regular</vt:lpstr>
      <vt:lpstr>Arial</vt:lpstr>
      <vt:lpstr>Calibri</vt:lpstr>
      <vt:lpstr>Calibri Light</vt:lpstr>
      <vt:lpstr>Franklin Gothic Book</vt:lpstr>
      <vt:lpstr>Franklin Gothic Demi</vt:lpstr>
      <vt:lpstr>Franklin Gothic Medium</vt:lpstr>
      <vt:lpstr>System Font Regular</vt:lpstr>
      <vt:lpstr>Wingdings</vt:lpstr>
      <vt:lpstr>Custom Design</vt:lpstr>
      <vt:lpstr>1_Custom Design</vt:lpstr>
      <vt:lpstr>2_Custom Design</vt:lpstr>
      <vt:lpstr>Presentación de PowerPoint</vt:lpstr>
      <vt:lpstr>WHAT YOU WILL FIND IN THESE SLIDES (1/2) </vt:lpstr>
      <vt:lpstr>WHAT YOU WILL FIND IN THESE SLIDES (2/2) </vt:lpstr>
      <vt:lpstr>CONTENTS</vt:lpstr>
      <vt:lpstr>Pre- workshop meeting </vt:lpstr>
      <vt:lpstr>Pre-workshop meeting</vt:lpstr>
      <vt:lpstr>Presentación de PowerPoint</vt:lpstr>
      <vt:lpstr>Initial Screening: Overview</vt:lpstr>
      <vt:lpstr>Initial Screening: Proposed Overall Agenda</vt:lpstr>
      <vt:lpstr>1st Session: Introduction and general overview of the CAP process</vt:lpstr>
      <vt:lpstr>What is an MER system &amp; why important?</vt:lpstr>
      <vt:lpstr>CAP Framework Criteria</vt:lpstr>
      <vt:lpstr>Benefits of an MER system</vt:lpstr>
      <vt:lpstr>2nd Session: MER governance</vt:lpstr>
      <vt:lpstr>Presentación de PowerPoint</vt:lpstr>
      <vt:lpstr>Presentación de PowerPoint</vt:lpstr>
      <vt:lpstr>MER governance activity </vt:lpstr>
      <vt:lpstr>Coffee break</vt:lpstr>
      <vt:lpstr>3rd Session: Current monitoring system </vt:lpstr>
      <vt:lpstr>City Presentation</vt:lpstr>
      <vt:lpstr>Current monitoring system activity</vt:lpstr>
      <vt:lpstr>4th Session: GAP analysis</vt:lpstr>
      <vt:lpstr>5th Session: Feedback &amp; conclusion</vt:lpstr>
      <vt:lpstr>2nd Workshop:  Indicator’s Selection</vt:lpstr>
      <vt:lpstr>Indicator’s Selection: Overview</vt:lpstr>
      <vt:lpstr>Indicator’s Selection: Proposed Overall Agenda</vt:lpstr>
      <vt:lpstr>1st Session: Introduction and general overview</vt:lpstr>
      <vt:lpstr>Recap 1st Workshop</vt:lpstr>
      <vt:lpstr>Establish Intervention Logic: from action to impact</vt:lpstr>
      <vt:lpstr>Intervention logic activity </vt:lpstr>
      <vt:lpstr>2nd Session: Current Indicators and wider benefits</vt:lpstr>
      <vt:lpstr>Recap city’s monitoring system</vt:lpstr>
      <vt:lpstr>Overview of the current indicators</vt:lpstr>
      <vt:lpstr>Roles and responsibilities</vt:lpstr>
      <vt:lpstr>Equity &amp; Inclusivity</vt:lpstr>
      <vt:lpstr>Equity &amp; Inclusivity</vt:lpstr>
      <vt:lpstr>Equity &amp; Inclusivity</vt:lpstr>
      <vt:lpstr>Coffee Break</vt:lpstr>
      <vt:lpstr>3rd Session: Identify Indicators</vt:lpstr>
      <vt:lpstr>4th Session: GAP analysis</vt:lpstr>
      <vt:lpstr>5th Session: Feedback from groups</vt:lpstr>
      <vt:lpstr>6th Session: Reporting</vt:lpstr>
      <vt:lpstr>Reporting process</vt:lpstr>
      <vt:lpstr>Reporting timelines and platform</vt:lpstr>
      <vt:lpstr>Reporting timelines and platform (cont.)</vt:lpstr>
      <vt:lpstr>Reporting activity</vt:lpstr>
      <vt:lpstr>7th Session: Feedback and Conclusion</vt:lpstr>
      <vt:lpstr>Facilitator slides</vt:lpstr>
      <vt:lpstr>Workshop preparation</vt:lpstr>
      <vt:lpstr>Workshop preparation</vt:lpstr>
      <vt:lpstr>Workshop preparation</vt:lpstr>
      <vt:lpstr>Presentación de PowerPoint</vt:lpstr>
      <vt:lpstr>“Blank” MER governance &amp; structure </vt:lpstr>
      <vt:lpstr>“Blank” Intervention logic table</vt:lpstr>
      <vt:lpstr>“Blank” Reporting table</vt:lpstr>
      <vt:lpstr>Considerations to define the list of participants</vt:lpstr>
      <vt:lpstr>Outcome</vt:lpstr>
      <vt:lpstr>Virtual Workshop (for facilitators)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 Whyte</dc:creator>
  <cp:lastModifiedBy>Ines Lockhart</cp:lastModifiedBy>
  <cp:revision>5792</cp:revision>
  <cp:lastPrinted>2019-09-25T15:40:33Z</cp:lastPrinted>
  <dcterms:created xsi:type="dcterms:W3CDTF">2019-09-25T10:37:58Z</dcterms:created>
  <dcterms:modified xsi:type="dcterms:W3CDTF">2021-05-21T13:58:21Z</dcterms:modified>
</cp:coreProperties>
</file>